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2" r:id="rId4"/>
    <p:sldId id="273" r:id="rId5"/>
    <p:sldId id="274" r:id="rId6"/>
    <p:sldId id="258" r:id="rId7"/>
    <p:sldId id="280" r:id="rId8"/>
    <p:sldId id="282" r:id="rId9"/>
    <p:sldId id="281" r:id="rId10"/>
    <p:sldId id="278" r:id="rId11"/>
    <p:sldId id="279" r:id="rId12"/>
    <p:sldId id="276" r:id="rId13"/>
    <p:sldId id="271" r:id="rId14"/>
    <p:sldId id="260" r:id="rId15"/>
    <p:sldId id="261" r:id="rId16"/>
    <p:sldId id="262" r:id="rId17"/>
    <p:sldId id="277" r:id="rId18"/>
    <p:sldId id="269" r:id="rId19"/>
    <p:sldId id="264" r:id="rId20"/>
    <p:sldId id="265" r:id="rId21"/>
  </p:sldIdLst>
  <p:sldSz cx="9144000" cy="6858000" type="screen4x3"/>
  <p:notesSz cx="7053263" cy="9356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543"/>
    <a:srgbClr val="003300"/>
    <a:srgbClr val="FFFF00"/>
    <a:srgbClr val="3399FF"/>
    <a:srgbClr val="3333FF"/>
    <a:srgbClr val="FFCC66"/>
    <a:srgbClr val="66FFFF"/>
    <a:srgbClr val="99FF99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30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8413"/>
            <a:ext cx="30559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88413"/>
            <a:ext cx="30559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5573A-757E-44B1-BF38-8B00511ED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94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783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45000"/>
            <a:ext cx="56435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6825"/>
            <a:ext cx="30559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86825"/>
            <a:ext cx="3055937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27" tIns="46964" rIns="93927" bIns="469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5FA332-B9FA-4416-9DA4-0CF89D1759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17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A3CCBD2-4E44-4F89-B612-CCD29F78818D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1A959BD-D621-43D4-8C56-D2CD61824830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F463F54-2CE3-4338-A705-55D66BCBAEF6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5977D3D-ECFD-42F5-8982-01D91091A8D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76775" cy="3508375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36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56E11B7-2AC8-4D96-8EF4-701A41CF9D0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76775" cy="3508375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37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F5955CD-8234-4820-A785-D069CD7CBCAA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AB39308-4FFD-4BE3-9A4D-5D72AFFCA7B0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16582E1-13ED-4B56-9A80-F11AFC833F39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565555B-2F8A-4385-AD72-478EA3C28790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3A63D23-E121-4925-9371-E1870C359173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4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495800"/>
            <a:ext cx="38100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1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2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3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0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7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6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Mufferaw" pitchFamily="66" charset="0"/>
          <a:ea typeface="MS PGothic" pitchFamily="34" charset="-128"/>
          <a:cs typeface="Mufferaw" pitchFamily="66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FFFF66"/>
          </a:solidFill>
          <a:latin typeface="GradysHand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/>
          <a:latin typeface="Mufferaw" pitchFamily="66" charset="0"/>
          <a:ea typeface="MS PGothic" pitchFamily="34" charset="-128"/>
          <a:cs typeface="Mufferaw" pitchFamily="66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/>
          <a:latin typeface="Mufferaw" pitchFamily="66" charset="0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Sports Distribution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 Event &amp; Media Distribution</a:t>
            </a:r>
          </a:p>
          <a:p>
            <a:pPr eaLnBrk="1" hangingPunct="1"/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Coverage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79825"/>
            <a:ext cx="3657600" cy="24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79" y="1978615"/>
            <a:ext cx="1704753" cy="127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52649"/>
            <a:ext cx="23114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1908175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1"/>
          <a:stretch/>
        </p:blipFill>
        <p:spPr bwMode="auto">
          <a:xfrm>
            <a:off x="5825592" y="4343400"/>
            <a:ext cx="2785007" cy="169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0429"/>
            <a:ext cx="3024595" cy="221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"/>
            <a:ext cx="9144000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Stadium with Luxury Boxes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6248399"/>
            <a:ext cx="8610600" cy="59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Adds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 over $100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Mufferaw" pitchFamily="66" charset="0"/>
              </a:rPr>
              <a:t>Million Annually to Team.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9248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Ticket Distribution</a:t>
            </a:r>
          </a:p>
        </p:txBody>
      </p:sp>
      <p:sp>
        <p:nvSpPr>
          <p:cNvPr id="18434" name="Rectangle 1027"/>
          <p:cNvSpPr>
            <a:spLocks noGrp="1" noChangeArrowheads="1"/>
          </p:cNvSpPr>
          <p:nvPr>
            <p:ph idx="1"/>
          </p:nvPr>
        </p:nvSpPr>
        <p:spPr>
          <a:xfrm>
            <a:off x="914400" y="1854728"/>
            <a:ext cx="7620000" cy="424127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Berlin Sans FB" pitchFamily="34" charset="0"/>
              </a:rPr>
              <a:t>Variable Pricing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Price based on the time of the year, day of the week, and popularity of the opponent.</a:t>
            </a: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Team &amp; Venue Sales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Sales:  Face Value of Ticket</a:t>
            </a:r>
          </a:p>
          <a:p>
            <a:pPr lvl="1" eaLnBrk="1" hangingPunct="1"/>
            <a:r>
              <a:rPr lang="ja-JP" altLang="en-US" sz="2000" dirty="0">
                <a:latin typeface="Berlin Sans FB" pitchFamily="34" charset="0"/>
              </a:rPr>
              <a:t>“</a:t>
            </a:r>
            <a:r>
              <a:rPr lang="en-US" altLang="ja-JP" sz="2000" dirty="0">
                <a:latin typeface="Berlin Sans FB" pitchFamily="34" charset="0"/>
              </a:rPr>
              <a:t>GATE</a:t>
            </a:r>
            <a:r>
              <a:rPr lang="ja-JP" altLang="en-US" sz="2000" dirty="0">
                <a:latin typeface="Berlin Sans FB" pitchFamily="34" charset="0"/>
              </a:rPr>
              <a:t>”</a:t>
            </a:r>
            <a:r>
              <a:rPr lang="en-US" altLang="ja-JP" sz="2000" dirty="0">
                <a:latin typeface="Berlin Sans FB" pitchFamily="34" charset="0"/>
                <a:sym typeface="Wingdings" pitchFamily="2" charset="2"/>
              </a:rPr>
              <a:t> Total Ticket Sales for Event</a:t>
            </a:r>
            <a:endParaRPr lang="en-US" altLang="ja-JP" sz="2000" dirty="0">
              <a:latin typeface="Berlin Sans FB" pitchFamily="34" charset="0"/>
            </a:endParaRP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Ticket Brokers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Sales Price + Service Charge</a:t>
            </a:r>
          </a:p>
          <a:p>
            <a:pPr lvl="2"/>
            <a:r>
              <a:rPr lang="en-US" sz="2000" dirty="0"/>
              <a:t>Game Marketing, Advertising, Tech Support</a:t>
            </a:r>
          </a:p>
          <a:p>
            <a:pPr lvl="2"/>
            <a:r>
              <a:rPr lang="en-US" sz="2000" dirty="0"/>
              <a:t>Customer Service, Sales Force</a:t>
            </a:r>
          </a:p>
        </p:txBody>
      </p:sp>
      <p:pic>
        <p:nvPicPr>
          <p:cNvPr id="18435" name="Picture 1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45426"/>
            <a:ext cx="1676400" cy="1024467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2" descr="Tickifieds-Square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364" y="5094596"/>
            <a:ext cx="1676400" cy="167529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3" descr="Miami_Hea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33" y="5745426"/>
            <a:ext cx="1676400" cy="1009115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7" b="24431"/>
          <a:stretch/>
        </p:blipFill>
        <p:spPr bwMode="auto">
          <a:xfrm>
            <a:off x="7386888" y="3446548"/>
            <a:ext cx="1673352" cy="160256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937437" y="1790700"/>
            <a:ext cx="6781800" cy="3581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Create Value in Time Spent @ Park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Attract More Spectators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Make </a:t>
            </a:r>
            <a:r>
              <a:rPr lang="ja-JP" altLang="en-US" sz="2800" dirty="0">
                <a:latin typeface="Berlin Sans FB" pitchFamily="34" charset="0"/>
              </a:rPr>
              <a:t>“</a:t>
            </a:r>
            <a:r>
              <a:rPr lang="en-US" altLang="ja-JP" sz="2800" dirty="0">
                <a:latin typeface="Berlin Sans FB" pitchFamily="34" charset="0"/>
              </a:rPr>
              <a:t>Experience</a:t>
            </a:r>
            <a:r>
              <a:rPr lang="ja-JP" altLang="en-US" sz="2800" dirty="0">
                <a:latin typeface="Berlin Sans FB" pitchFamily="34" charset="0"/>
              </a:rPr>
              <a:t>”</a:t>
            </a:r>
            <a:r>
              <a:rPr lang="en-US" altLang="ja-JP" sz="2800" dirty="0">
                <a:latin typeface="Berlin Sans FB" pitchFamily="34" charset="0"/>
              </a:rPr>
              <a:t> Bigger &amp; Better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DAKTRONICS ®TECHNOLOGY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Seat side concession ordering, replay,  player statistics, . . .  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Define:  REVENUE STREAM</a:t>
            </a:r>
          </a:p>
          <a:p>
            <a:pPr lvl="2"/>
            <a:endParaRPr lang="en-US" dirty="0"/>
          </a:p>
        </p:txBody>
      </p:sp>
      <p:pic>
        <p:nvPicPr>
          <p:cNvPr id="20483" name="Picture 9" descr="mouseover1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1" y="5302634"/>
            <a:ext cx="181271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4" descr="DDM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89" y="-15240"/>
            <a:ext cx="2193111" cy="155448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10" descr="mouseover1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14" y="5302634"/>
            <a:ext cx="173718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2"/>
            <a:ext cx="86106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Stadium</a:t>
            </a:r>
          </a:p>
        </p:txBody>
      </p:sp>
      <p:pic>
        <p:nvPicPr>
          <p:cNvPr id="20485" name="Picture 1" descr="Daktronics_Auto_Dealer_Sign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/>
          <a:stretch/>
        </p:blipFill>
        <p:spPr bwMode="auto">
          <a:xfrm>
            <a:off x="0" y="5302634"/>
            <a:ext cx="1769605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3" descr="paywaremobile-b11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42" y="5302634"/>
            <a:ext cx="2547746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2" descr="imgres-2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25" y="5302634"/>
            <a:ext cx="193299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814" y="3200400"/>
            <a:ext cx="1304925" cy="104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0662"/>
            <a:ext cx="84582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Distribution</a:t>
            </a:r>
          </a:p>
        </p:txBody>
      </p:sp>
      <p:grpSp>
        <p:nvGrpSpPr>
          <p:cNvPr id="22530" name="Group 8"/>
          <p:cNvGrpSpPr>
            <a:grpSpLocks/>
          </p:cNvGrpSpPr>
          <p:nvPr/>
        </p:nvGrpSpPr>
        <p:grpSpPr bwMode="auto">
          <a:xfrm>
            <a:off x="1541463" y="1835150"/>
            <a:ext cx="6061075" cy="3189288"/>
            <a:chOff x="0" y="2009"/>
            <a:chExt cx="3818" cy="2009"/>
          </a:xfrm>
        </p:grpSpPr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0" y="2009"/>
              <a:ext cx="1973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0" y="2009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grpSp>
        <p:nvGrpSpPr>
          <p:cNvPr id="22531" name="Group 12"/>
          <p:cNvGrpSpPr>
            <a:grpSpLocks/>
          </p:cNvGrpSpPr>
          <p:nvPr/>
        </p:nvGrpSpPr>
        <p:grpSpPr bwMode="auto">
          <a:xfrm>
            <a:off x="1541463" y="1835150"/>
            <a:ext cx="6061075" cy="3189288"/>
            <a:chOff x="0" y="2009"/>
            <a:chExt cx="3818" cy="2009"/>
          </a:xfrm>
        </p:grpSpPr>
        <p:sp>
          <p:nvSpPr>
            <p:cNvPr id="22542" name="Rectangle 9"/>
            <p:cNvSpPr>
              <a:spLocks noChangeArrowheads="1"/>
            </p:cNvSpPr>
            <p:nvPr/>
          </p:nvSpPr>
          <p:spPr bwMode="auto">
            <a:xfrm>
              <a:off x="0" y="2009"/>
              <a:ext cx="1973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3" name="Rectangle 10"/>
            <p:cNvSpPr>
              <a:spLocks noChangeArrowheads="1"/>
            </p:cNvSpPr>
            <p:nvPr/>
          </p:nvSpPr>
          <p:spPr bwMode="auto">
            <a:xfrm>
              <a:off x="0" y="2009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grpSp>
        <p:nvGrpSpPr>
          <p:cNvPr id="22532" name="Group 20"/>
          <p:cNvGrpSpPr>
            <a:grpSpLocks/>
          </p:cNvGrpSpPr>
          <p:nvPr/>
        </p:nvGrpSpPr>
        <p:grpSpPr bwMode="auto">
          <a:xfrm>
            <a:off x="1541463" y="2132013"/>
            <a:ext cx="6061075" cy="2593975"/>
            <a:chOff x="0" y="1634"/>
            <a:chExt cx="3818" cy="1634"/>
          </a:xfrm>
        </p:grpSpPr>
        <p:sp>
          <p:nvSpPr>
            <p:cNvPr id="22540" name="Rectangle 17"/>
            <p:cNvSpPr>
              <a:spLocks noChangeArrowheads="1"/>
            </p:cNvSpPr>
            <p:nvPr/>
          </p:nvSpPr>
          <p:spPr bwMode="auto">
            <a:xfrm>
              <a:off x="0" y="1634"/>
              <a:ext cx="1973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541" name="Rectangle 18"/>
            <p:cNvSpPr>
              <a:spLocks noChangeArrowheads="1"/>
            </p:cNvSpPr>
            <p:nvPr/>
          </p:nvSpPr>
          <p:spPr bwMode="auto">
            <a:xfrm>
              <a:off x="0" y="1634"/>
              <a:ext cx="3818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/>
                <a:t>  </a:t>
              </a:r>
              <a:r>
                <a:rPr lang="en-US" sz="11500"/>
                <a:t> </a:t>
              </a:r>
              <a:r>
                <a:rPr lang="en-US"/>
                <a:t>                                     </a:t>
              </a:r>
            </a:p>
          </p:txBody>
        </p:sp>
      </p:grp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381" y="1862138"/>
            <a:ext cx="7696200" cy="42291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Delivering Sports Events with MEDIA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Television 		-- Radio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Internet		-- Satellite 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Tablet	</a:t>
            </a:r>
            <a:r>
              <a:rPr lang="en-US" sz="2400" dirty="0" smtClean="0">
                <a:latin typeface="Berlin Sans FB" pitchFamily="34" charset="0"/>
              </a:rPr>
              <a:t>		--Smart </a:t>
            </a:r>
            <a:r>
              <a:rPr lang="en-US" sz="2400" dirty="0">
                <a:latin typeface="Berlin Sans FB" pitchFamily="34" charset="0"/>
              </a:rPr>
              <a:t>Phone</a:t>
            </a:r>
          </a:p>
          <a:p>
            <a:pPr lvl="1" eaLnBrk="1" hangingPunct="1"/>
            <a:endParaRPr lang="en-US" sz="2400" dirty="0">
              <a:latin typeface="Berlin Sans FB" pitchFamily="34" charset="0"/>
            </a:endParaRPr>
          </a:p>
          <a:p>
            <a:pPr eaLnBrk="1" hangingPunct="1"/>
            <a:endParaRPr lang="en-US" sz="2800" dirty="0">
              <a:latin typeface="Berlin Sans FB" pitchFamily="34" charset="0"/>
            </a:endParaRPr>
          </a:p>
          <a:p>
            <a:pPr eaLnBrk="1" hangingPunct="1"/>
            <a:endParaRPr lang="en-US" sz="2800" dirty="0">
              <a:latin typeface="Berlin Sans FB" pitchFamily="34" charset="0"/>
            </a:endParaRPr>
          </a:p>
        </p:txBody>
      </p:sp>
      <p:pic>
        <p:nvPicPr>
          <p:cNvPr id="22535" name="Picture 3" descr="espn-logo1(9)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59" y="5394960"/>
            <a:ext cx="1948503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4" descr="espn_radi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21" y="5394960"/>
            <a:ext cx="3380697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7" descr="espn-scorecenter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4960"/>
            <a:ext cx="1439100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8" descr="espn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76" y="5394960"/>
            <a:ext cx="2316480" cy="146304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 to </a:t>
            </a:r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3429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Networks  Buy </a:t>
            </a:r>
            <a:r>
              <a:rPr lang="ja-JP" altLang="en-US" sz="2800" dirty="0">
                <a:latin typeface="Berlin Sans FB" pitchFamily="34" charset="0"/>
              </a:rPr>
              <a:t>“</a:t>
            </a:r>
            <a:r>
              <a:rPr lang="en-US" altLang="ja-JP" sz="2800" dirty="0">
                <a:latin typeface="Berlin Sans FB" pitchFamily="34" charset="0"/>
              </a:rPr>
              <a:t>Rights</a:t>
            </a:r>
            <a:r>
              <a:rPr lang="ja-JP" altLang="en-US" sz="2800" dirty="0">
                <a:latin typeface="Berlin Sans FB" pitchFamily="34" charset="0"/>
              </a:rPr>
              <a:t>”</a:t>
            </a:r>
            <a:r>
              <a:rPr lang="en-US" altLang="ja-JP" sz="2800" dirty="0">
                <a:latin typeface="Berlin Sans FB" pitchFamily="34" charset="0"/>
              </a:rPr>
              <a:t> to Broadcast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Advertisers Buy Advertising Time During Broadcast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Sponsors pay for Exposure from Broadcast</a:t>
            </a: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Media Revenue goes to Team or League</a:t>
            </a:r>
          </a:p>
          <a:p>
            <a:pPr lvl="1" eaLnBrk="1" hangingPunct="1"/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REVENUE SHARING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altLang="ja-JP" sz="2400" dirty="0">
              <a:latin typeface="Berlin Sans FB" pitchFamily="34" charset="0"/>
            </a:endParaRPr>
          </a:p>
          <a:p>
            <a:pPr lvl="1" eaLnBrk="1" hangingPunct="1"/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MEDIA RECEIPT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sz="2400" dirty="0">
              <a:latin typeface="Berlin Sans FB" pitchFamily="34" charset="0"/>
            </a:endParaRP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2189163" y="2868613"/>
            <a:ext cx="4765675" cy="1112837"/>
            <a:chOff x="0" y="0"/>
            <a:chExt cx="3002" cy="701"/>
          </a:xfrm>
        </p:grpSpPr>
        <p:sp>
          <p:nvSpPr>
            <p:cNvPr id="23564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3002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3002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80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sz="6700">
                  <a:solidFill>
                    <a:srgbClr val="FFFFFF"/>
                  </a:solidFill>
                  <a:latin typeface="Verdana" pitchFamily="34" charset="0"/>
                </a:rPr>
                <a:t> </a:t>
              </a:r>
              <a:r>
                <a:rPr lang="en-US" sz="800">
                  <a:solidFill>
                    <a:srgbClr val="FFFFFF"/>
                  </a:solidFill>
                  <a:latin typeface="Verdana" pitchFamily="34" charset="0"/>
                </a:rPr>
                <a:t>                                   </a:t>
              </a:r>
            </a:p>
          </p:txBody>
        </p:sp>
      </p:grpSp>
      <p:pic>
        <p:nvPicPr>
          <p:cNvPr id="23559" name="Picture 25" descr="DIRECTV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79" y="5212080"/>
            <a:ext cx="203004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1" descr="imgr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22" y="5212080"/>
            <a:ext cx="1403079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3" descr="423255_10150585029119022_584152423_a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2080"/>
            <a:ext cx="1645920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4" descr="Logo_of_the_Pac-12_Network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96" y="5212080"/>
            <a:ext cx="1435004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5" descr="imag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14" y="5212080"/>
            <a:ext cx="2614771" cy="164592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Facts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14400" y="1958975"/>
            <a:ext cx="7543800" cy="35274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A  30 second Super Bowl ad in 2012 </a:t>
            </a:r>
            <a:endParaRPr lang="en-US" sz="2800" dirty="0" smtClean="0">
              <a:latin typeface="Berlin Sans FB" pitchFamily="34" charset="0"/>
            </a:endParaRPr>
          </a:p>
          <a:p>
            <a:pPr lvl="2"/>
            <a:r>
              <a:rPr lang="en-US" sz="3200" dirty="0" smtClean="0"/>
              <a:t>$</a:t>
            </a:r>
            <a:r>
              <a:rPr lang="en-US" sz="3200" dirty="0"/>
              <a:t>4</a:t>
            </a:r>
            <a:r>
              <a:rPr lang="en-US" sz="3200" dirty="0" smtClean="0"/>
              <a:t> </a:t>
            </a:r>
            <a:r>
              <a:rPr lang="en-US" sz="3200" dirty="0"/>
              <a:t>million</a:t>
            </a:r>
          </a:p>
          <a:p>
            <a:pPr eaLnBrk="1" hangingPunct="1"/>
            <a:endParaRPr lang="en-US" sz="1000" dirty="0">
              <a:latin typeface="Berlin Sans FB" pitchFamily="34" charset="0"/>
            </a:endParaRPr>
          </a:p>
          <a:p>
            <a:pPr eaLnBrk="1" hangingPunct="1"/>
            <a:r>
              <a:rPr lang="en-US" sz="2800" dirty="0">
                <a:latin typeface="Berlin Sans FB" pitchFamily="34" charset="0"/>
              </a:rPr>
              <a:t> University of Utah TV Revenue</a:t>
            </a:r>
          </a:p>
          <a:p>
            <a:pPr lvl="2"/>
            <a:r>
              <a:rPr lang="en-US" dirty="0"/>
              <a:t>2011- $ 3 Million</a:t>
            </a:r>
          </a:p>
          <a:p>
            <a:pPr lvl="2"/>
            <a:r>
              <a:rPr lang="en-US" dirty="0"/>
              <a:t>2012- $ 7.5 Million</a:t>
            </a:r>
          </a:p>
          <a:p>
            <a:pPr lvl="2"/>
            <a:r>
              <a:rPr lang="en-US" dirty="0"/>
              <a:t>2013- $ 11.5 Million</a:t>
            </a:r>
          </a:p>
          <a:p>
            <a:pPr lvl="2"/>
            <a:r>
              <a:rPr lang="en-US" dirty="0"/>
              <a:t>2014- $15 Million </a:t>
            </a:r>
          </a:p>
          <a:p>
            <a:pPr lvl="1" eaLnBrk="1" hangingPunct="1"/>
            <a:endParaRPr lang="en-US" sz="2400" dirty="0">
              <a:latin typeface="Berlin Sans FB" pitchFamily="34" charset="0"/>
            </a:endParaRP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990600" y="556260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lvl="2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BYU earns $ 4 Million per year from ESPN. </a:t>
            </a:r>
          </a:p>
        </p:txBody>
      </p:sp>
      <p:pic>
        <p:nvPicPr>
          <p:cNvPr id="24580" name="Picture 5" descr="freebies2dealsbyu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8194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88" y="93921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954233" y="1690577"/>
            <a:ext cx="2743200" cy="4476307"/>
          </a:xfrm>
          <a:custGeom>
            <a:avLst/>
            <a:gdLst>
              <a:gd name="connsiteX0" fmla="*/ 0 w 2743200"/>
              <a:gd name="connsiteY0" fmla="*/ 85060 h 4476307"/>
              <a:gd name="connsiteX1" fmla="*/ 2647507 w 2743200"/>
              <a:gd name="connsiteY1" fmla="*/ 0 h 4476307"/>
              <a:gd name="connsiteX2" fmla="*/ 2743200 w 2743200"/>
              <a:gd name="connsiteY2" fmla="*/ 4455042 h 4476307"/>
              <a:gd name="connsiteX3" fmla="*/ 42530 w 2743200"/>
              <a:gd name="connsiteY3" fmla="*/ 4476307 h 4476307"/>
              <a:gd name="connsiteX4" fmla="*/ 0 w 2743200"/>
              <a:gd name="connsiteY4" fmla="*/ 85060 h 447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476307">
                <a:moveTo>
                  <a:pt x="0" y="85060"/>
                </a:moveTo>
                <a:lnTo>
                  <a:pt x="2647507" y="0"/>
                </a:lnTo>
                <a:lnTo>
                  <a:pt x="2743200" y="4455042"/>
                </a:lnTo>
                <a:lnTo>
                  <a:pt x="42530" y="4476307"/>
                </a:lnTo>
                <a:lnTo>
                  <a:pt x="0" y="8506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581" y="152400"/>
            <a:ext cx="91440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on Media Money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391400" cy="41148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dirty="0">
                <a:latin typeface="Berlin Sans FB" pitchFamily="34" charset="0"/>
              </a:rPr>
              <a:t>Sports Revenue in 2010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MLB</a:t>
            </a:r>
            <a:r>
              <a:rPr lang="en-US" sz="2800" dirty="0">
                <a:latin typeface="Berlin Sans FB" pitchFamily="34" charset="0"/>
              </a:rPr>
              <a:t>	</a:t>
            </a:r>
            <a:r>
              <a:rPr lang="en-US" sz="2800" dirty="0" smtClean="0">
                <a:latin typeface="Berlin Sans FB" pitchFamily="34" charset="0"/>
              </a:rPr>
              <a:t>$</a:t>
            </a:r>
            <a:r>
              <a:rPr lang="en-US" sz="2800" dirty="0">
                <a:latin typeface="Berlin Sans FB" pitchFamily="34" charset="0"/>
              </a:rPr>
              <a:t>7.2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NFL</a:t>
            </a:r>
            <a:r>
              <a:rPr lang="en-US" sz="2800" dirty="0">
                <a:latin typeface="Berlin Sans FB" pitchFamily="34" charset="0"/>
              </a:rPr>
              <a:t>	$9.0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NBA</a:t>
            </a:r>
            <a:r>
              <a:rPr lang="en-US" sz="2800" dirty="0">
                <a:latin typeface="Berlin Sans FB" pitchFamily="34" charset="0"/>
              </a:rPr>
              <a:t>	$4.1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NHL</a:t>
            </a:r>
            <a:r>
              <a:rPr lang="en-US" sz="2800" dirty="0">
                <a:latin typeface="Berlin Sans FB" pitchFamily="34" charset="0"/>
              </a:rPr>
              <a:t>	$3.0 B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NCAA	$</a:t>
            </a:r>
            <a:r>
              <a:rPr lang="en-US" sz="2800" dirty="0">
                <a:latin typeface="Berlin Sans FB" pitchFamily="34" charset="0"/>
              </a:rPr>
              <a:t>757 M</a:t>
            </a:r>
          </a:p>
          <a:p>
            <a:pPr eaLnBrk="1" hangingPunct="1">
              <a:tabLst>
                <a:tab pos="4348163" algn="r"/>
              </a:tabLst>
            </a:pPr>
            <a:r>
              <a:rPr lang="en-US" sz="2800" dirty="0" smtClean="0">
                <a:latin typeface="Berlin Sans FB" pitchFamily="34" charset="0"/>
              </a:rPr>
              <a:t>NASCAR	$</a:t>
            </a:r>
            <a:r>
              <a:rPr lang="en-US" sz="2800" dirty="0">
                <a:latin typeface="Berlin Sans FB" pitchFamily="34" charset="0"/>
              </a:rPr>
              <a:t>645.4 M</a:t>
            </a:r>
          </a:p>
        </p:txBody>
      </p:sp>
      <p:pic>
        <p:nvPicPr>
          <p:cNvPr id="2563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617918" cy="83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4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58" y="2498845"/>
            <a:ext cx="1066913" cy="142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38" name="Picture 38" descr="https://encrypted-tbn2.gstatic.com/images?q=tbn:ANd9GcTt5iXH6uIy9qoV3GQhGxNYmAnNAPaOHDSGWfUhysuVZK5FWwzC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90" y="3995415"/>
            <a:ext cx="1009651" cy="10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9" name="Picture 3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r="20222"/>
          <a:stretch/>
        </p:blipFill>
        <p:spPr bwMode="auto">
          <a:xfrm>
            <a:off x="7406464" y="4343400"/>
            <a:ext cx="1060168" cy="9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0" name="Picture 4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07" y="5005066"/>
            <a:ext cx="2620926" cy="119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41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59" y="2895600"/>
            <a:ext cx="579089" cy="140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Media Rights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70042"/>
            <a:ext cx="7710704" cy="434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>
                <a:latin typeface="Berlin Sans FB" pitchFamily="34" charset="0"/>
              </a:rPr>
              <a:t>Guaranteed Mass Audiences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Specifically Young Male Target Market</a:t>
            </a: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Rating are Declining in All Programming</a:t>
            </a: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Slower in Sports Programming</a:t>
            </a:r>
          </a:p>
          <a:p>
            <a:pPr eaLnBrk="1" hangingPunct="1"/>
            <a:r>
              <a:rPr lang="en-US" sz="2400" dirty="0" smtClean="0">
                <a:latin typeface="Berlin Sans FB" pitchFamily="34" charset="0"/>
              </a:rPr>
              <a:t>NFL remains </a:t>
            </a:r>
            <a:r>
              <a:rPr lang="en-US" sz="2400" dirty="0">
                <a:latin typeface="Berlin Sans FB" pitchFamily="34" charset="0"/>
              </a:rPr>
              <a:t>the most watched </a:t>
            </a:r>
            <a:r>
              <a:rPr lang="en-US" sz="2400" dirty="0" smtClean="0">
                <a:latin typeface="Berlin Sans FB" pitchFamily="34" charset="0"/>
              </a:rPr>
              <a:t>programming</a:t>
            </a:r>
            <a:endParaRPr lang="en-US" sz="2400" dirty="0">
              <a:latin typeface="Berlin Sans FB" pitchFamily="34" charset="0"/>
            </a:endParaRPr>
          </a:p>
          <a:p>
            <a:pPr lvl="1" eaLnBrk="1" hangingPunct="1"/>
            <a:r>
              <a:rPr lang="en-US" sz="2000" dirty="0">
                <a:latin typeface="Berlin Sans FB" pitchFamily="34" charset="0"/>
              </a:rPr>
              <a:t>In 2011, nine of the top ten highest rated national broadcast were NFL programming.</a:t>
            </a:r>
          </a:p>
          <a:p>
            <a:pPr eaLnBrk="1" hangingPunct="1"/>
            <a:r>
              <a:rPr lang="en-US" sz="2400" dirty="0">
                <a:latin typeface="Berlin Sans FB" pitchFamily="34" charset="0"/>
              </a:rPr>
              <a:t>Companies can use sports to </a:t>
            </a:r>
            <a:r>
              <a:rPr lang="en-US" sz="2400" dirty="0" smtClean="0">
                <a:latin typeface="Berlin Sans FB" pitchFamily="34" charset="0"/>
              </a:rPr>
              <a:t/>
            </a:r>
            <a:br>
              <a:rPr lang="en-US" sz="2400" dirty="0" smtClean="0">
                <a:latin typeface="Berlin Sans FB" pitchFamily="34" charset="0"/>
              </a:rPr>
            </a:br>
            <a:r>
              <a:rPr lang="en-US" sz="2400" dirty="0" smtClean="0">
                <a:latin typeface="Berlin Sans FB" pitchFamily="34" charset="0"/>
              </a:rPr>
              <a:t>Create </a:t>
            </a:r>
            <a:r>
              <a:rPr lang="en-US" sz="2400" dirty="0">
                <a:latin typeface="Berlin Sans FB" pitchFamily="34" charset="0"/>
              </a:rPr>
              <a:t>&amp; Maintain their IMAGE</a:t>
            </a:r>
          </a:p>
        </p:txBody>
      </p:sp>
      <p:pic>
        <p:nvPicPr>
          <p:cNvPr id="27651" name="Picture 2" descr="the-nfl-ratings-continue-surge-dominating-all-programing-path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4" r="20510"/>
          <a:stretch/>
        </p:blipFill>
        <p:spPr bwMode="auto">
          <a:xfrm>
            <a:off x="7587140" y="5486400"/>
            <a:ext cx="1565946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1" y="3581400"/>
            <a:ext cx="691111" cy="926232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15" y="1295400"/>
            <a:ext cx="1523114" cy="990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15" y="2357281"/>
            <a:ext cx="1485900" cy="943547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" y="2667000"/>
            <a:ext cx="1228725" cy="492878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" y="5486400"/>
            <a:ext cx="2200760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98" y="5486400"/>
            <a:ext cx="2074333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27" y="5486400"/>
            <a:ext cx="1934722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060" y="5486400"/>
            <a:ext cx="1876927" cy="13716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6515131"/>
            <a:ext cx="942974" cy="31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Stadium as </a:t>
            </a:r>
            <a:r>
              <a:rPr lang="ja-JP" alt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ja-JP" alt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7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5800" y="1701209"/>
            <a:ext cx="8077200" cy="4465675"/>
          </a:xfrm>
          <a:custGeom>
            <a:avLst/>
            <a:gdLst>
              <a:gd name="connsiteX0" fmla="*/ 255181 w 7985051"/>
              <a:gd name="connsiteY0" fmla="*/ 180754 h 4465675"/>
              <a:gd name="connsiteX1" fmla="*/ 7878726 w 7985051"/>
              <a:gd name="connsiteY1" fmla="*/ 0 h 4465675"/>
              <a:gd name="connsiteX2" fmla="*/ 7985051 w 7985051"/>
              <a:gd name="connsiteY2" fmla="*/ 4433777 h 4465675"/>
              <a:gd name="connsiteX3" fmla="*/ 0 w 7985051"/>
              <a:gd name="connsiteY3" fmla="*/ 4465675 h 4465675"/>
              <a:gd name="connsiteX4" fmla="*/ 255181 w 7985051"/>
              <a:gd name="connsiteY4" fmla="*/ 180754 h 446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5051" h="4465675">
                <a:moveTo>
                  <a:pt x="255181" y="180754"/>
                </a:moveTo>
                <a:lnTo>
                  <a:pt x="7878726" y="0"/>
                </a:lnTo>
                <a:lnTo>
                  <a:pt x="7985051" y="4433777"/>
                </a:lnTo>
                <a:lnTo>
                  <a:pt x="0" y="4465675"/>
                </a:lnTo>
                <a:lnTo>
                  <a:pt x="255181" y="180754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34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Sports – produced &amp; consumed at same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time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Sports – produced &amp; consumed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at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same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place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Stadium –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IS the distribution method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Stadium – adds to the </a:t>
            </a:r>
            <a:r>
              <a:rPr lang="ja-JP" alt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“</a:t>
            </a:r>
            <a:r>
              <a:rPr lang="en-US" altLang="ja-JP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effect</a:t>
            </a:r>
            <a:r>
              <a:rPr lang="ja-JP" altLang="en-US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”</a:t>
            </a:r>
            <a:r>
              <a:rPr lang="en-US" altLang="ja-JP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dist="76200" dir="5400000" algn="ctr" rotWithShape="0">
                    <a:schemeClr val="tx1"/>
                  </a:outerShdw>
                </a:effectLst>
                <a:latin typeface="Berlin Sans FB" pitchFamily="34" charset="0"/>
              </a:rPr>
              <a:t> of the event</a:t>
            </a:r>
          </a:p>
          <a:p>
            <a:pPr marL="0" indent="0" eaLnBrk="1" hangingPunct="1">
              <a:buNone/>
            </a:pPr>
            <a:endParaRPr lang="en-US" sz="28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dist="76200" dir="5400000" algn="ctr" rotWithShape="0">
                  <a:schemeClr val="tx1"/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7" y="228600"/>
            <a:ext cx="7772400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&amp; Satellite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8800"/>
            <a:ext cx="8229600" cy="4114800"/>
          </a:xfrm>
          <a:noFill/>
        </p:spPr>
        <p:txBody>
          <a:bodyPr/>
          <a:lstStyle/>
          <a:p>
            <a:pPr eaLnBrk="1" hangingPunct="1"/>
            <a:r>
              <a:rPr lang="ja-JP" altLang="en-US" sz="2800" dirty="0" smtClean="0">
                <a:latin typeface="Berlin Sans FB" pitchFamily="34" charset="0"/>
              </a:rPr>
              <a:t>“</a:t>
            </a:r>
            <a:r>
              <a:rPr lang="en-US" altLang="ja-JP" sz="2800" dirty="0" smtClean="0">
                <a:latin typeface="Berlin Sans FB" pitchFamily="34" charset="0"/>
              </a:rPr>
              <a:t>Direct Broadcast</a:t>
            </a:r>
            <a:r>
              <a:rPr lang="ja-JP" altLang="en-US" sz="2800" dirty="0" smtClean="0">
                <a:latin typeface="Berlin Sans FB" pitchFamily="34" charset="0"/>
              </a:rPr>
              <a:t>”</a:t>
            </a:r>
            <a:r>
              <a:rPr lang="en-US" altLang="ja-JP" sz="2800" dirty="0" smtClean="0">
                <a:latin typeface="Berlin Sans FB" pitchFamily="34" charset="0"/>
              </a:rPr>
              <a:t> </a:t>
            </a:r>
          </a:p>
          <a:p>
            <a:pPr lvl="1" eaLnBrk="1" hangingPunct="1"/>
            <a:r>
              <a:rPr lang="en-US" altLang="ja-JP" sz="2400" dirty="0" smtClean="0">
                <a:latin typeface="Berlin Sans FB" pitchFamily="34" charset="0"/>
              </a:rPr>
              <a:t>Cable &amp; Satellite Services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DirecTV, Dish Network,  Digital Cable</a:t>
            </a:r>
          </a:p>
          <a:p>
            <a:pPr lvl="1" eaLnBrk="1" hangingPunct="1"/>
            <a:endParaRPr lang="en-US" sz="2400" dirty="0" smtClean="0">
              <a:latin typeface="Berlin Sans FB" pitchFamily="34" charset="0"/>
            </a:endParaRPr>
          </a:p>
          <a:p>
            <a:pPr eaLnBrk="1" hangingPunct="1"/>
            <a:r>
              <a:rPr lang="en-US" sz="2800" dirty="0" smtClean="0">
                <a:latin typeface="Berlin Sans FB" pitchFamily="34" charset="0"/>
              </a:rPr>
              <a:t>Offer Specialty Broadcasting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Provide Specialty Target Markets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Provide Advertisements &amp; Pay Per View </a:t>
            </a:r>
          </a:p>
          <a:p>
            <a:pPr lvl="1" eaLnBrk="1" hangingPunct="1"/>
            <a:r>
              <a:rPr lang="en-US" sz="2400" dirty="0" smtClean="0">
                <a:latin typeface="Berlin Sans FB" pitchFamily="34" charset="0"/>
              </a:rPr>
              <a:t>Provide Statistics on viewership</a:t>
            </a:r>
          </a:p>
          <a:p>
            <a:pPr eaLnBrk="1" hangingPunct="1"/>
            <a:endParaRPr lang="en-US" sz="2800" dirty="0" smtClean="0">
              <a:latin typeface="Berlin Sans FB" pitchFamily="34" charset="0"/>
            </a:endParaRPr>
          </a:p>
        </p:txBody>
      </p:sp>
      <p:sp>
        <p:nvSpPr>
          <p:cNvPr id="29709" name="Rectangle 8"/>
          <p:cNvSpPr>
            <a:spLocks noChangeArrowheads="1"/>
          </p:cNvSpPr>
          <p:nvPr/>
        </p:nvSpPr>
        <p:spPr bwMode="auto">
          <a:xfrm>
            <a:off x="-4763" y="2068513"/>
            <a:ext cx="9144001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-4763" y="2068513"/>
            <a:ext cx="9144001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79" y="1484659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85" y="767138"/>
            <a:ext cx="838554" cy="555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34" y="-113414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101" y="138046"/>
            <a:ext cx="1005840" cy="502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428" y="-113414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225" y="1968086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36" y="-118021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" y="1062673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8986"/>
            <a:ext cx="2011680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24" name="Picture 28"/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54" y="3139113"/>
            <a:ext cx="1608172" cy="8040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9"/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01" y="5881438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30"/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899" y="4214747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31"/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099" y="3463785"/>
            <a:ext cx="1005840" cy="502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32"/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708" y="5311672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33"/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943" y="5814592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34"/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422" y="5174234"/>
            <a:ext cx="1294891" cy="6474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35"/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81" y="5907449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2" name="Picture 36"/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34" y="2611708"/>
            <a:ext cx="1277505" cy="6387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3" name="Picture 37"/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653" y="4145710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4" name="Picture 38"/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405" y="6019800"/>
            <a:ext cx="2011680" cy="1005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Place=Distribution</a:t>
            </a:r>
            <a:endParaRPr lang="en-US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305800" cy="4191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dirty="0" smtClean="0">
                <a:latin typeface="Berlin Sans FB" pitchFamily="34" charset="0"/>
              </a:rPr>
              <a:t>Sports </a:t>
            </a:r>
            <a:r>
              <a:rPr lang="en-US" sz="2400" dirty="0">
                <a:latin typeface="Berlin Sans FB" pitchFamily="34" charset="0"/>
              </a:rPr>
              <a:t>are produced and consumed simultaneously</a:t>
            </a:r>
          </a:p>
          <a:p>
            <a:pPr marL="0" indent="0" eaLnBrk="1" hangingPunct="1">
              <a:buNone/>
            </a:pPr>
            <a:endParaRPr lang="en-US" sz="2400" dirty="0"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Berlin Sans FB" pitchFamily="34" charset="0"/>
              </a:rPr>
              <a:t>The Stadium, Arena, or Venue serves as both the location and the method of distribution for the event</a:t>
            </a:r>
          </a:p>
          <a:p>
            <a:pPr marL="0" indent="0" eaLnBrk="1" hangingPunct="1">
              <a:buNone/>
            </a:pPr>
            <a:endParaRPr lang="en-US" sz="2400" dirty="0">
              <a:latin typeface="Berlin Sans FB" pitchFamily="34" charset="0"/>
            </a:endParaRPr>
          </a:p>
          <a:p>
            <a:pPr marL="0" indent="0" eaLnBrk="1" hangingPunct="1">
              <a:buNone/>
            </a:pPr>
            <a:r>
              <a:rPr lang="en-US" sz="2400" dirty="0">
                <a:latin typeface="Berlin Sans FB" pitchFamily="34" charset="0"/>
              </a:rPr>
              <a:t>The media also provides </a:t>
            </a:r>
            <a:r>
              <a:rPr lang="en-US" sz="2400" dirty="0" smtClean="0">
                <a:latin typeface="Berlin Sans FB" pitchFamily="34" charset="0"/>
              </a:rPr>
              <a:t>distribution </a:t>
            </a:r>
            <a:r>
              <a:rPr lang="en-US" sz="2400" dirty="0">
                <a:latin typeface="Berlin Sans FB" pitchFamily="34" charset="0"/>
              </a:rPr>
              <a:t>of sports events</a:t>
            </a:r>
          </a:p>
          <a:p>
            <a:pPr marL="457200" lvl="1" indent="0" eaLnBrk="1" hangingPunct="1">
              <a:buNone/>
            </a:pPr>
            <a:r>
              <a:rPr lang="en-US" sz="2000" dirty="0">
                <a:latin typeface="Berlin Sans FB" pitchFamily="34" charset="0"/>
              </a:rPr>
              <a:t>News, TV, Pay-Per-View, Radio, Tablet, Internet…</a:t>
            </a:r>
          </a:p>
        </p:txBody>
      </p:sp>
      <p:pic>
        <p:nvPicPr>
          <p:cNvPr id="8196" name="Picture 1" descr="utah-byu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3" b="28428"/>
          <a:stretch/>
        </p:blipFill>
        <p:spPr bwMode="auto">
          <a:xfrm>
            <a:off x="609600" y="5334000"/>
            <a:ext cx="8305800" cy="1486785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2" descr="ESPN-WatchESPN-logo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712381" y="1690577"/>
            <a:ext cx="8006317" cy="4486939"/>
          </a:xfrm>
          <a:custGeom>
            <a:avLst/>
            <a:gdLst>
              <a:gd name="connsiteX0" fmla="*/ 233917 w 8006317"/>
              <a:gd name="connsiteY0" fmla="*/ 180753 h 4486939"/>
              <a:gd name="connsiteX1" fmla="*/ 7899991 w 8006317"/>
              <a:gd name="connsiteY1" fmla="*/ 0 h 4486939"/>
              <a:gd name="connsiteX2" fmla="*/ 8006317 w 8006317"/>
              <a:gd name="connsiteY2" fmla="*/ 4465674 h 4486939"/>
              <a:gd name="connsiteX3" fmla="*/ 0 w 8006317"/>
              <a:gd name="connsiteY3" fmla="*/ 4486939 h 4486939"/>
              <a:gd name="connsiteX4" fmla="*/ 233917 w 8006317"/>
              <a:gd name="connsiteY4" fmla="*/ 180753 h 448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6317" h="4486939">
                <a:moveTo>
                  <a:pt x="233917" y="180753"/>
                </a:moveTo>
                <a:lnTo>
                  <a:pt x="7899991" y="0"/>
                </a:lnTo>
                <a:lnTo>
                  <a:pt x="8006317" y="4465674"/>
                </a:lnTo>
                <a:lnTo>
                  <a:pt x="0" y="4486939"/>
                </a:lnTo>
                <a:lnTo>
                  <a:pt x="233917" y="180753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 descr="large_pregamek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620000" cy="4196316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48921"/>
            <a:ext cx="7391400" cy="44608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Attendance</a:t>
            </a: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Gate or Gate Receipt</a:t>
            </a: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Fan Fun Events</a:t>
            </a:r>
          </a:p>
          <a:p>
            <a:pPr eaLnBrk="1" hangingPunct="1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Ancillary Events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0"/>
            <a:ext cx="9051425" cy="1295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 Involvement in Events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25119" y="1856304"/>
            <a:ext cx="6553200" cy="37062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Berlin Sans FB" pitchFamily="34" charset="0"/>
              </a:rPr>
              <a:t>Many ways that fans shape and effect games</a:t>
            </a:r>
          </a:p>
          <a:p>
            <a:pPr lvl="1" eaLnBrk="1" hangingPunct="1"/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Home Court Advantage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altLang="ja-JP" sz="2400" dirty="0">
              <a:latin typeface="Berlin Sans FB" pitchFamily="34" charset="0"/>
            </a:endParaRP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Noise meters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Attendance records</a:t>
            </a: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Ticket Prices &amp; </a:t>
            </a:r>
            <a:r>
              <a:rPr lang="ja-JP" altLang="en-US" sz="2400" dirty="0">
                <a:latin typeface="Berlin Sans FB" pitchFamily="34" charset="0"/>
              </a:rPr>
              <a:t>“</a:t>
            </a:r>
            <a:r>
              <a:rPr lang="en-US" altLang="ja-JP" sz="2400" dirty="0">
                <a:latin typeface="Berlin Sans FB" pitchFamily="34" charset="0"/>
              </a:rPr>
              <a:t>Scalping</a:t>
            </a:r>
            <a:r>
              <a:rPr lang="ja-JP" altLang="en-US" sz="2400" dirty="0">
                <a:latin typeface="Berlin Sans FB" pitchFamily="34" charset="0"/>
              </a:rPr>
              <a:t>”</a:t>
            </a:r>
            <a:endParaRPr lang="en-US" altLang="ja-JP" sz="2400" dirty="0">
              <a:latin typeface="Berlin Sans FB" pitchFamily="34" charset="0"/>
            </a:endParaRPr>
          </a:p>
          <a:p>
            <a:pPr lvl="1" eaLnBrk="1" hangingPunct="1"/>
            <a:r>
              <a:rPr lang="en-US" sz="2400" dirty="0">
                <a:latin typeface="Berlin Sans FB" pitchFamily="34" charset="0"/>
              </a:rPr>
              <a:t>Media Input &amp; Purchasing</a:t>
            </a:r>
          </a:p>
          <a:p>
            <a:pPr lvl="2"/>
            <a:r>
              <a:rPr lang="en-US" dirty="0"/>
              <a:t>DirecTV, Satellite, Pay-Per-View</a:t>
            </a:r>
          </a:p>
        </p:txBody>
      </p:sp>
      <p:pic>
        <p:nvPicPr>
          <p:cNvPr id="12292" name="Picture 7" descr="pac-12-no-directv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66" y="4653939"/>
            <a:ext cx="2204059" cy="2204059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0" descr="tweetwithbruiser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0"/>
          <a:stretch/>
        </p:blipFill>
        <p:spPr bwMode="auto">
          <a:xfrm>
            <a:off x="0" y="5562598"/>
            <a:ext cx="2514600" cy="129540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63040"/>
            <a:ext cx="2005781" cy="3108960"/>
          </a:xfrm>
          <a:prstGeom prst="rect">
            <a:avLst/>
          </a:prstGeom>
          <a:ln w="38100">
            <a:solidFill>
              <a:srgbClr val="377543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Stadia</a:t>
            </a:r>
          </a:p>
        </p:txBody>
      </p:sp>
      <p:sp>
        <p:nvSpPr>
          <p:cNvPr id="14339" name="Text Placeholder 1"/>
          <p:cNvSpPr>
            <a:spLocks noGrp="1"/>
          </p:cNvSpPr>
          <p:nvPr>
            <p:ph type="body" idx="1"/>
          </p:nvPr>
        </p:nvSpPr>
        <p:spPr>
          <a:xfrm>
            <a:off x="873642" y="1905000"/>
            <a:ext cx="4040188" cy="4572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Dallas Cowboys Stadium</a:t>
            </a:r>
          </a:p>
        </p:txBody>
      </p:sp>
      <p:pic>
        <p:nvPicPr>
          <p:cNvPr id="14340" name="Content Placeholder 5" descr="cowboys-stadium-dallas.jpe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 t="15040" r="11656" b="8426"/>
          <a:stretch/>
        </p:blipFill>
        <p:spPr>
          <a:xfrm>
            <a:off x="1219200" y="2303278"/>
            <a:ext cx="3352800" cy="2509284"/>
          </a:xfrm>
        </p:spPr>
      </p:pic>
      <p:sp>
        <p:nvSpPr>
          <p:cNvPr id="1434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570412" y="1905000"/>
            <a:ext cx="4041775" cy="457200"/>
          </a:xfrm>
        </p:spPr>
        <p:txBody>
          <a:bodyPr/>
          <a:lstStyle/>
          <a:p>
            <a:pPr algn="ctr"/>
            <a:r>
              <a:rPr lang="en-US" u="sng" dirty="0" smtClean="0">
                <a:solidFill>
                  <a:srgbClr val="000000"/>
                </a:solidFill>
              </a:rPr>
              <a:t>New Yankee Stadium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5029200" y="4648200"/>
            <a:ext cx="3505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1" hangingPunct="1">
              <a:spcBef>
                <a:spcPct val="20000"/>
              </a:spcBef>
              <a:buChar char="•"/>
              <a:defRPr sz="2000" b="1">
                <a:effectLst/>
                <a:latin typeface="Mufferaw" pitchFamily="66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Cost: $1.5 billion</a:t>
            </a:r>
          </a:p>
          <a:p>
            <a:r>
              <a:rPr lang="en-US" dirty="0"/>
              <a:t>Seating Capacity: 50,086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1038447" y="4724400"/>
            <a:ext cx="365760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Mufferaw" pitchFamily="66" charset="0"/>
              </a:rPr>
              <a:t>Cost: $ 1.3 billion</a:t>
            </a:r>
          </a:p>
          <a:p>
            <a:r>
              <a:rPr lang="en-US" sz="2000" dirty="0">
                <a:latin typeface="Mufferaw" pitchFamily="66" charset="0"/>
              </a:rPr>
              <a:t>Seating Capacity: 80,000</a:t>
            </a:r>
          </a:p>
        </p:txBody>
      </p:sp>
      <p:pic>
        <p:nvPicPr>
          <p:cNvPr id="14344" name="Picture 11" descr="New_Yankee_Stadium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303278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3"/>
          <p:cNvSpPr txBox="1">
            <a:spLocks noChangeArrowheads="1"/>
          </p:cNvSpPr>
          <p:nvPr/>
        </p:nvSpPr>
        <p:spPr bwMode="auto">
          <a:xfrm>
            <a:off x="1063256" y="5473005"/>
            <a:ext cx="7010400" cy="85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1" hangingPunct="1">
              <a:spcBef>
                <a:spcPct val="20000"/>
              </a:spcBef>
              <a:buChar char="•"/>
              <a:defRPr sz="2800" b="1">
                <a:effectLst/>
                <a:latin typeface="Berlin Sans FB" pitchFamily="34" charset="0"/>
                <a:cs typeface="Mufferaw" pitchFamily="66" charset="0"/>
              </a:defRPr>
            </a:lvl1pPr>
            <a:lvl2pPr marL="742950" lvl="1" indent="-285750" eaLnBrk="1" hangingPunct="1">
              <a:spcBef>
                <a:spcPct val="20000"/>
              </a:spcBef>
              <a:buChar char="–"/>
              <a:defRPr b="1">
                <a:effectLst/>
                <a:latin typeface="Berlin Sans FB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b="1">
                <a:effectLst/>
                <a:latin typeface="Mufferaw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effectLst/>
                <a:latin typeface="Mufferaw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effectLst/>
                <a:latin typeface="Mufferaw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Mufferaw" pitchFamily="66" charset="0"/>
              </a:rPr>
              <a:t>New Technology with : </a:t>
            </a:r>
            <a:r>
              <a:rPr lang="en-US" sz="2000" dirty="0" smtClean="0">
                <a:latin typeface="Mufferaw" pitchFamily="66" charset="0"/>
              </a:rPr>
              <a:t/>
            </a:r>
            <a:br>
              <a:rPr lang="en-US" sz="2000" dirty="0" smtClean="0">
                <a:latin typeface="Mufferaw" pitchFamily="66" charset="0"/>
              </a:rPr>
            </a:br>
            <a:r>
              <a:rPr lang="en-US" sz="2000" dirty="0" err="1" smtClean="0">
                <a:latin typeface="Mufferaw" pitchFamily="66" charset="0"/>
              </a:rPr>
              <a:t>WiFi</a:t>
            </a:r>
            <a:r>
              <a:rPr lang="en-US" sz="2000" dirty="0">
                <a:latin typeface="Mufferaw" pitchFamily="66" charset="0"/>
              </a:rPr>
              <a:t>, Restaurants, LCD Screens, </a:t>
            </a:r>
            <a:r>
              <a:rPr lang="en-US" sz="2000" dirty="0" smtClean="0">
                <a:latin typeface="Mufferaw" pitchFamily="66" charset="0"/>
              </a:rPr>
              <a:t>Ergonomic Seats...</a:t>
            </a:r>
            <a:endParaRPr lang="en-US" sz="2000" dirty="0">
              <a:latin typeface="Mufferaw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FF00"/>
                </a:solidFill>
              </a:rPr>
              <a:t>New stadia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3503824" cy="457200"/>
          </a:xfrm>
        </p:spPr>
        <p:txBody>
          <a:bodyPr/>
          <a:lstStyle/>
          <a:p>
            <a:r>
              <a:rPr lang="en-US" dirty="0" smtClean="0"/>
              <a:t>Barclays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362200"/>
            <a:ext cx="3276600" cy="3581400"/>
          </a:xfrm>
        </p:spPr>
        <p:txBody>
          <a:bodyPr/>
          <a:lstStyle/>
          <a:p>
            <a:r>
              <a:rPr lang="en-US" dirty="0" smtClean="0"/>
              <a:t>New Jersey Nets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752600"/>
            <a:ext cx="3505200" cy="457200"/>
          </a:xfrm>
        </p:spPr>
        <p:txBody>
          <a:bodyPr/>
          <a:lstStyle/>
          <a:p>
            <a:r>
              <a:rPr lang="en-US" dirty="0" smtClean="0"/>
              <a:t>Farmers Field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438400"/>
            <a:ext cx="3277887" cy="3657600"/>
          </a:xfrm>
        </p:spPr>
        <p:txBody>
          <a:bodyPr/>
          <a:lstStyle/>
          <a:p>
            <a:r>
              <a:rPr lang="en-US" dirty="0" smtClean="0"/>
              <a:t>Los Angeles</a:t>
            </a:r>
          </a:p>
          <a:p>
            <a:pPr lvl="1"/>
            <a:r>
              <a:rPr lang="en-US" dirty="0" smtClean="0"/>
              <a:t>Future Venue???</a:t>
            </a:r>
          </a:p>
          <a:p>
            <a:pPr lvl="1"/>
            <a:r>
              <a:rPr lang="en-US" dirty="0" smtClean="0"/>
              <a:t>NFL, </a:t>
            </a:r>
            <a:r>
              <a:rPr lang="en-US" dirty="0" err="1" smtClean="0"/>
              <a:t>Superbowls</a:t>
            </a:r>
            <a:endParaRPr lang="en-US" dirty="0" smtClean="0"/>
          </a:p>
          <a:p>
            <a:pPr lvl="1"/>
            <a:r>
              <a:rPr lang="en-US" dirty="0" smtClean="0"/>
              <a:t>NCAA,  Bowl Games</a:t>
            </a:r>
            <a:endParaRPr lang="en-US" dirty="0"/>
          </a:p>
        </p:txBody>
      </p:sp>
      <p:pic>
        <p:nvPicPr>
          <p:cNvPr id="31746" name="Picture 2" descr="http://1.bp.blogspot.com/_0HQkVfQElZg/TQ5QXlFOH_I/AAAAAAAAALc/D-Dz-EPb7c4/s1600/hntb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5"/>
          <a:stretch/>
        </p:blipFill>
        <p:spPr bwMode="auto">
          <a:xfrm>
            <a:off x="4929370" y="3915656"/>
            <a:ext cx="3779311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archrecord.construction.com/news/2012/09/2Barclays/BarclaysCenter1_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r="9791"/>
          <a:stretch/>
        </p:blipFill>
        <p:spPr bwMode="auto">
          <a:xfrm>
            <a:off x="838200" y="3400426"/>
            <a:ext cx="348615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uploads.dancingastronaut.com/2012/05/Barclays-Center-Rend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6"/>
          <a:stretch/>
        </p:blipFill>
        <p:spPr bwMode="auto">
          <a:xfrm>
            <a:off x="1447800" y="3050944"/>
            <a:ext cx="3097396" cy="17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3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api.ning.com/files/RgDjcAAf*GqJIvqx2lOBTjUdRUhtSWn2QuHZ2jwnRu7cGJHQKQUNIuUy-9UMFi8zQ3oShT11dAo24bXR3Xxb3i0eyVoc4w6P/Barcl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91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raphics8.nytimes.com/packages/images/newsgraphics/2012/0928-barclays/barclays-7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9593"/>
            <a:ext cx="5104709" cy="65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5" y="121018"/>
            <a:ext cx="3642979" cy="2393582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7" descr="http://images.nymag.com/news/features/barclays120830_sean-perry-1_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5" y="31623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https://encrypted-tbn3.gstatic.com/images?q=tbn:ANd9GcQjxd3ntckZDaJiy96nsuIJ2a2FDSmFAuCbLVv6CZrJ62lxbKPT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46496"/>
            <a:ext cx="1832130" cy="121920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http://1.bp.blogspot.com/-qmzC3KfBoSI/T8_UrGIbsdI/AAAAAAAAAIY/JDBXWnicss8/s1600/Staples%2BCente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0227" r="14773" b="8864"/>
          <a:stretch/>
        </p:blipFill>
        <p:spPr bwMode="auto">
          <a:xfrm>
            <a:off x="2286000" y="2275071"/>
            <a:ext cx="2107067" cy="1277755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radysHand"/>
        <a:ea typeface=""/>
        <a:cs typeface=""/>
      </a:majorFont>
      <a:minorFont>
        <a:latin typeface="Hobo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509</Words>
  <Application>Microsoft Office PowerPoint</Application>
  <PresentationFormat>On-screen Show (4:3)</PresentationFormat>
  <Paragraphs>130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Sports Distribution</vt:lpstr>
      <vt:lpstr>Stadium as “Place”</vt:lpstr>
      <vt:lpstr>Place=Distribution</vt:lpstr>
      <vt:lpstr>Distribution of Events</vt:lpstr>
      <vt:lpstr>Fan Involvement in Events</vt:lpstr>
      <vt:lpstr>New Stadia</vt:lpstr>
      <vt:lpstr>New stadia</vt:lpstr>
      <vt:lpstr>PowerPoint Presentation</vt:lpstr>
      <vt:lpstr>PowerPoint Presentation</vt:lpstr>
      <vt:lpstr>Game Coverage</vt:lpstr>
      <vt:lpstr>PowerPoint Presentation</vt:lpstr>
      <vt:lpstr>New Stadium with Luxury Boxes</vt:lpstr>
      <vt:lpstr>Ticket Distribution</vt:lpstr>
      <vt:lpstr>Goal of Stadium</vt:lpstr>
      <vt:lpstr>Media Distribution</vt:lpstr>
      <vt:lpstr>Rights to Distribution</vt:lpstr>
      <vt:lpstr>TV Facts</vt:lpstr>
      <vt:lpstr>Reliance on Media Money</vt:lpstr>
      <vt:lpstr>Benefits of Media Rights</vt:lpstr>
      <vt:lpstr>Cable &amp; Satellite </vt:lpstr>
    </vt:vector>
  </TitlesOfParts>
  <Company>WEBER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</dc:title>
  <dc:creator>dpollard</dc:creator>
  <cp:lastModifiedBy>dscoville</cp:lastModifiedBy>
  <cp:revision>65</cp:revision>
  <dcterms:created xsi:type="dcterms:W3CDTF">2002-03-18T19:07:31Z</dcterms:created>
  <dcterms:modified xsi:type="dcterms:W3CDTF">2014-09-12T16:05:44Z</dcterms:modified>
</cp:coreProperties>
</file>