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3"/>
  </p:notesMasterIdLst>
  <p:handoutMasterIdLst>
    <p:handoutMasterId r:id="rId24"/>
  </p:handout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FF6600"/>
    <a:srgbClr val="66FF66"/>
    <a:srgbClr val="0000CC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0" autoAdjust="0"/>
  </p:normalViewPr>
  <p:slideViewPr>
    <p:cSldViewPr>
      <p:cViewPr>
        <p:scale>
          <a:sx n="90" d="100"/>
          <a:sy n="90" d="100"/>
        </p:scale>
        <p:origin x="-810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pPr>
              <a:defRPr/>
            </a:pPr>
            <a:fld id="{B26801A1-E1B6-48ED-A95F-4E874ED235B9}" type="datetimeFigureOut">
              <a:rPr lang="en-US"/>
              <a:pPr>
                <a:defRPr/>
              </a:pPr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pPr>
              <a:defRPr/>
            </a:pPr>
            <a:fld id="{8E650AF2-74DB-4E0F-B4FB-867E7BA21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1675"/>
            <a:ext cx="4676775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45000"/>
            <a:ext cx="56435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6825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86825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3" tIns="46881" rIns="93763" bIns="468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AC18021-B61B-432E-9A2F-F736F175A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55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2FB0E3-A8EF-4C50-ABCC-769921F013F3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F3EC22-87AB-4C58-BDAB-BDBD5BA4E98F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26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9BF67D-3365-4990-AA9A-31DB7BF199AD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C9A41C-7165-4417-B5F5-793AF85B4060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31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CCDC94-83B9-4D5D-AE52-40C3F47E2431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29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7948CC-B981-4A89-B1E1-7B0F19FFFAEA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FE38C4-8AD4-43C5-8D82-9CEA3EF8C246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27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07F363-9DBE-4F5C-8DE0-175F16629E9D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28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621080-8B8E-4412-A0EA-70D2AACB5EDD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33</a:t>
            </a:r>
          </a:p>
          <a:p>
            <a:pPr eaLnBrk="1" hangingPunct="1"/>
            <a:r>
              <a:rPr lang="en-US" smtClean="0"/>
              <a:t>34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0005D1-9EBB-499E-B6E4-E53796E59340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33</a:t>
            </a:r>
          </a:p>
          <a:p>
            <a:pPr eaLnBrk="1" hangingPunct="1"/>
            <a:r>
              <a:rPr lang="en-US" smtClean="0"/>
              <a:t>34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754FDD-278D-4E76-8F32-F7C52833CCED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35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3BCA31F-4AEC-48B3-844D-22726A8E5E92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8BED17-13F1-4611-BD72-B61C3F11278D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4C1614-F6BE-4CB8-90B8-EBCCAD8F03CF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3BB1D2-0203-4C5B-8010-638D332FA86E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22</a:t>
            </a:r>
          </a:p>
          <a:p>
            <a:pPr eaLnBrk="1" hangingPunct="1"/>
            <a:r>
              <a:rPr lang="en-US" smtClean="0"/>
              <a:t>32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92BC2D-020D-4D7A-9722-94919B7213CA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107EA6-3F37-4FF4-92B8-600F93E7297C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24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A7F336-16FA-4468-8944-36685E851907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23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653C9D2-88A4-4078-8F35-07F9F4598B5E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4B64F6-C1B8-438E-9EB7-5CA0C0D429B5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0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4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304800"/>
            <a:ext cx="20764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60769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07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9800" y="1600200"/>
            <a:ext cx="3390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53100" y="1600200"/>
            <a:ext cx="33909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753100" y="4038600"/>
            <a:ext cx="33909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9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9800" y="1600200"/>
            <a:ext cx="3390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100" y="1600200"/>
            <a:ext cx="3390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8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4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48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00200"/>
            <a:ext cx="3390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100" y="1600200"/>
            <a:ext cx="3390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7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2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84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8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31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143000"/>
            <a:ext cx="685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ln>
            <a:solidFill>
              <a:srgbClr val="C00000"/>
            </a:solidFill>
          </a:ln>
          <a:solidFill>
            <a:srgbClr val="FFFF00"/>
          </a:solidFill>
          <a:effectLst>
            <a:outerShdw blurRad="38100" dist="38100" dir="2700000" algn="tl">
              <a:srgbClr val="C00000"/>
            </a:outerShdw>
          </a:effectLst>
          <a:latin typeface="Goudy Stout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 Blac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 Black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 Black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 Black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ln>
            <a:solidFill>
              <a:schemeClr val="bg1"/>
            </a:solidFill>
          </a:ln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Arial Black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channel.com/interests/sports/photos/extreme-nfl-tailgat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066800"/>
            <a:ext cx="8839200" cy="3276600"/>
          </a:xfrm>
          <a:effectLst>
            <a:outerShdw dist="85194" dir="3806097" algn="ctr" rotWithShape="0">
              <a:srgbClr val="000000"/>
            </a:outerShdw>
          </a:effectLst>
        </p:spPr>
        <p:txBody>
          <a:bodyPr/>
          <a:lstStyle/>
          <a:p>
            <a:pPr eaLnBrk="1" hangingPunct="1"/>
            <a:r>
              <a:rPr lang="en-US" sz="11500" dirty="0" smtClean="0">
                <a:effectLst/>
                <a:latin typeface="Goudy Stout" pitchFamily="18" charset="0"/>
              </a:rPr>
              <a:t>The FAN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4648200"/>
            <a:ext cx="3733800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Standard Two</a:t>
            </a:r>
          </a:p>
          <a:p>
            <a:pPr eaLnBrk="1" hangingPunct="1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Lesson 2.1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Types of “Fans”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38400" y="1752600"/>
          <a:ext cx="3429000" cy="3756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118851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Fans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How many watched Super Bowl 2012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5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Audience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111.3 million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9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Consumers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70,000 in the stadium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9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Customers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?? Direct TV – Iggy’s, etc.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9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r>
                        <a:rPr lang="en-US" sz="1800" baseline="0" dirty="0" smtClean="0"/>
                        <a:t> sec ad costs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$4 million</a:t>
                      </a:r>
                      <a:endParaRPr lang="en-US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ffectLst/>
                <a:latin typeface="Goudy Stout" pitchFamily="18" charset="0"/>
              </a:rPr>
              <a:t>Fan = Target Market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143000"/>
            <a:ext cx="6443663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“Fans” are typically segmented in to smaller markets by teams:  </a:t>
            </a:r>
          </a:p>
          <a:p>
            <a:pPr lvl="1" eaLnBrk="1" hangingPunct="1"/>
            <a:r>
              <a:rPr lang="en-US" sz="2400" dirty="0" smtClean="0"/>
              <a:t>“target markets” or “market segments”</a:t>
            </a:r>
          </a:p>
          <a:p>
            <a:pPr eaLnBrk="1" hangingPunct="1"/>
            <a:r>
              <a:rPr lang="en-US" sz="2800" dirty="0" smtClean="0"/>
              <a:t>Specific Market Segments:</a:t>
            </a:r>
          </a:p>
          <a:p>
            <a:pPr lvl="1" eaLnBrk="1" hangingPunct="1"/>
            <a:r>
              <a:rPr lang="en-US" sz="2400" dirty="0" smtClean="0"/>
              <a:t>Demographic Segmentation</a:t>
            </a:r>
          </a:p>
          <a:p>
            <a:pPr lvl="1" eaLnBrk="1" hangingPunct="1"/>
            <a:r>
              <a:rPr lang="en-US" sz="2400" dirty="0" smtClean="0"/>
              <a:t>Psychographic Segmentation</a:t>
            </a:r>
          </a:p>
          <a:p>
            <a:pPr lvl="1" eaLnBrk="1" hangingPunct="1"/>
            <a:r>
              <a:rPr lang="en-US" sz="2400" dirty="0" smtClean="0"/>
              <a:t>Geographic Segmentation</a:t>
            </a:r>
          </a:p>
          <a:p>
            <a:pPr lvl="1" eaLnBrk="1" hangingPunct="1"/>
            <a:r>
              <a:rPr lang="en-US" sz="2400" dirty="0" smtClean="0"/>
              <a:t>Behavioral Segmentation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1936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438399"/>
            <a:ext cx="226822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Market Segmentation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96795" y="1219200"/>
            <a:ext cx="6629400" cy="4724400"/>
          </a:xfrm>
        </p:spPr>
        <p:txBody>
          <a:bodyPr/>
          <a:lstStyle/>
          <a:p>
            <a:pPr lvl="1" eaLnBrk="1" hangingPunct="1"/>
            <a:r>
              <a:rPr lang="en-US" b="1" dirty="0" smtClean="0"/>
              <a:t>Grouping</a:t>
            </a:r>
            <a:r>
              <a:rPr lang="en-US" dirty="0" smtClean="0"/>
              <a:t> consumers together based on common needs, interests, behaviors.</a:t>
            </a:r>
          </a:p>
          <a:p>
            <a:pPr lvl="1" eaLnBrk="1" hangingPunct="1"/>
            <a:r>
              <a:rPr lang="en-US" b="1" dirty="0" smtClean="0"/>
              <a:t>Separating</a:t>
            </a:r>
            <a:r>
              <a:rPr lang="en-US" dirty="0" smtClean="0"/>
              <a:t> consumers makes measurement and promotions easier to manage</a:t>
            </a:r>
          </a:p>
          <a:p>
            <a:pPr lvl="1" eaLnBrk="1" hangingPunct="1"/>
            <a:r>
              <a:rPr lang="en-US" dirty="0" smtClean="0"/>
              <a:t>Targeting must be:</a:t>
            </a:r>
          </a:p>
          <a:p>
            <a:pPr lvl="2" eaLnBrk="1" hangingPunct="1"/>
            <a:r>
              <a:rPr lang="en-US" dirty="0" smtClean="0"/>
              <a:t>Sizeable </a:t>
            </a:r>
          </a:p>
          <a:p>
            <a:pPr lvl="2" eaLnBrk="1" hangingPunct="1"/>
            <a:r>
              <a:rPr lang="en-US" dirty="0" smtClean="0"/>
              <a:t>Measurable</a:t>
            </a:r>
          </a:p>
          <a:p>
            <a:pPr lvl="2" eaLnBrk="1" hangingPunct="1"/>
            <a:r>
              <a:rPr lang="en-US" dirty="0" smtClean="0"/>
              <a:t>Reachable </a:t>
            </a: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 rot="19556456">
            <a:off x="-268264" y="1547339"/>
            <a:ext cx="3465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MMA Demographic: </a:t>
            </a:r>
          </a:p>
          <a:p>
            <a:r>
              <a:rPr lang="en-US" b="1" dirty="0"/>
              <a:t>Young, Wealthy, High-Tech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162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Niche Market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87575" y="1143000"/>
            <a:ext cx="6842125" cy="4724400"/>
          </a:xfrm>
        </p:spPr>
        <p:txBody>
          <a:bodyPr/>
          <a:lstStyle/>
          <a:p>
            <a:pPr eaLnBrk="1" hangingPunct="1"/>
            <a:r>
              <a:rPr lang="en-US" sz="2500" dirty="0" smtClean="0"/>
              <a:t>A relatively small part of a market that has a </a:t>
            </a:r>
            <a:r>
              <a:rPr lang="en-US" sz="2500" b="1" dirty="0" smtClean="0"/>
              <a:t>very special </a:t>
            </a:r>
            <a:r>
              <a:rPr lang="en-US" sz="2500" dirty="0" smtClean="0"/>
              <a:t>need not currently being filled is a Niche Market.</a:t>
            </a:r>
          </a:p>
          <a:p>
            <a:pPr eaLnBrk="1" hangingPunct="1"/>
            <a:r>
              <a:rPr lang="en-US" sz="1800" dirty="0" smtClean="0"/>
              <a:t>Examples</a:t>
            </a:r>
          </a:p>
          <a:p>
            <a:pPr lvl="1" eaLnBrk="1" hangingPunct="1"/>
            <a:r>
              <a:rPr lang="en-US" sz="1800" dirty="0" smtClean="0"/>
              <a:t>Memorabilia Collectors &amp; Traders</a:t>
            </a:r>
          </a:p>
          <a:p>
            <a:pPr lvl="2" eaLnBrk="1" hangingPunct="1"/>
            <a:r>
              <a:rPr lang="en-US" sz="2000" dirty="0" smtClean="0"/>
              <a:t>Target Market IS Sizeable</a:t>
            </a:r>
          </a:p>
          <a:p>
            <a:pPr lvl="2" eaLnBrk="1" hangingPunct="1"/>
            <a:r>
              <a:rPr lang="en-US" sz="2000" dirty="0" smtClean="0"/>
              <a:t>Target Market IS Measurable </a:t>
            </a:r>
          </a:p>
          <a:p>
            <a:pPr lvl="2" eaLnBrk="1" hangingPunct="1"/>
            <a:r>
              <a:rPr lang="en-US" sz="2000" dirty="0" smtClean="0"/>
              <a:t>Target Market IS Reachable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743575"/>
            <a:ext cx="14478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0"/>
            <a:ext cx="28892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" y="4524375"/>
            <a:ext cx="168116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5399087"/>
            <a:ext cx="4437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828800"/>
            <a:ext cx="1181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162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Demographics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143000"/>
            <a:ext cx="6781800" cy="4724400"/>
          </a:xfrm>
        </p:spPr>
        <p:txBody>
          <a:bodyPr/>
          <a:lstStyle/>
          <a:p>
            <a:pPr lvl="1" eaLnBrk="1" hangingPunct="1"/>
            <a:r>
              <a:rPr lang="en-US" sz="3200" dirty="0" smtClean="0"/>
              <a:t>Segmentation based on </a:t>
            </a:r>
            <a:r>
              <a:rPr lang="en-US" sz="3200" u="sng" dirty="0" smtClean="0"/>
              <a:t>measurable</a:t>
            </a:r>
            <a:r>
              <a:rPr lang="en-US" sz="3200" dirty="0" smtClean="0"/>
              <a:t> statistics</a:t>
            </a:r>
          </a:p>
          <a:p>
            <a:pPr lvl="2" eaLnBrk="1" hangingPunct="1"/>
            <a:r>
              <a:rPr lang="en-US" sz="2800" dirty="0" smtClean="0"/>
              <a:t>Age</a:t>
            </a:r>
          </a:p>
          <a:p>
            <a:pPr lvl="2" eaLnBrk="1" hangingPunct="1"/>
            <a:r>
              <a:rPr lang="en-US" sz="2800" dirty="0" smtClean="0"/>
              <a:t>Gender</a:t>
            </a:r>
          </a:p>
          <a:p>
            <a:pPr lvl="2" eaLnBrk="1" hangingPunct="1"/>
            <a:r>
              <a:rPr lang="en-US" sz="2800" dirty="0" smtClean="0"/>
              <a:t>Religion</a:t>
            </a:r>
          </a:p>
          <a:p>
            <a:pPr lvl="2" eaLnBrk="1" hangingPunct="1"/>
            <a:r>
              <a:rPr lang="en-US" sz="2800" dirty="0" smtClean="0"/>
              <a:t>Race</a:t>
            </a:r>
          </a:p>
          <a:p>
            <a:pPr lvl="2" eaLnBrk="1" hangingPunct="1"/>
            <a:r>
              <a:rPr lang="en-US" sz="2800" dirty="0" smtClean="0"/>
              <a:t>Nationality</a:t>
            </a:r>
          </a:p>
          <a:p>
            <a:pPr lvl="2" eaLnBrk="1" hangingPunct="1"/>
            <a:r>
              <a:rPr lang="en-US" sz="2800" dirty="0" smtClean="0"/>
              <a:t>Birth Rates…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162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err="1">
                <a:effectLst/>
                <a:latin typeface="Goudy Stout" pitchFamily="18" charset="0"/>
              </a:rPr>
              <a:t>Geographics</a:t>
            </a:r>
            <a:endParaRPr lang="en-US" sz="3600" dirty="0">
              <a:effectLst/>
              <a:latin typeface="Goudy Stout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24200" y="1600200"/>
            <a:ext cx="6019800" cy="47244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Segmentation based on Area, Region, or Climate</a:t>
            </a:r>
          </a:p>
          <a:p>
            <a:pPr lvl="1" eaLnBrk="1" hangingPunct="1">
              <a:defRPr/>
            </a:pPr>
            <a:r>
              <a:rPr lang="en-US" sz="2400" dirty="0" smtClean="0"/>
              <a:t>State</a:t>
            </a:r>
          </a:p>
          <a:p>
            <a:pPr lvl="1" eaLnBrk="1" hangingPunct="1">
              <a:defRPr/>
            </a:pPr>
            <a:r>
              <a:rPr lang="en-US" sz="2400" dirty="0" smtClean="0"/>
              <a:t>County</a:t>
            </a:r>
          </a:p>
          <a:p>
            <a:pPr lvl="1" eaLnBrk="1" hangingPunct="1">
              <a:defRPr/>
            </a:pPr>
            <a:r>
              <a:rPr lang="en-US" sz="2400" dirty="0" smtClean="0"/>
              <a:t>City</a:t>
            </a:r>
          </a:p>
          <a:p>
            <a:pPr lvl="1" eaLnBrk="1" hangingPunct="1">
              <a:defRPr/>
            </a:pPr>
            <a:r>
              <a:rPr lang="en-US" sz="2400" dirty="0" smtClean="0"/>
              <a:t>Region</a:t>
            </a:r>
          </a:p>
          <a:p>
            <a:pPr lvl="1" eaLnBrk="1" hangingPunct="1">
              <a:defRPr/>
            </a:pPr>
            <a:r>
              <a:rPr lang="en-US" sz="2400" dirty="0" smtClean="0"/>
              <a:t>Climate – Winter Sports, Water Sports</a:t>
            </a:r>
          </a:p>
          <a:p>
            <a:pPr lvl="2" eaLnBrk="1" hangingPunct="1">
              <a:defRPr/>
            </a:pPr>
            <a:r>
              <a:rPr lang="en-US" sz="2000" dirty="0" smtClean="0"/>
              <a:t>Hawaii  vs. Vermont</a:t>
            </a:r>
          </a:p>
          <a:p>
            <a:pPr lvl="2" eaLnBrk="1" hangingPunct="1">
              <a:defRPr/>
            </a:pPr>
            <a:r>
              <a:rPr lang="en-US" sz="2000" dirty="0" smtClean="0"/>
              <a:t>Alaska vs. Florida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3505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9972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0010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Psychographics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1143000"/>
            <a:ext cx="5715000" cy="4189413"/>
          </a:xfrm>
        </p:spPr>
        <p:txBody>
          <a:bodyPr/>
          <a:lstStyle/>
          <a:p>
            <a:pPr eaLnBrk="1" hangingPunct="1"/>
            <a:r>
              <a:rPr lang="en-US" dirty="0" smtClean="0"/>
              <a:t>Segmentation based on Interests &amp; Activities</a:t>
            </a:r>
          </a:p>
          <a:p>
            <a:pPr lvl="2" eaLnBrk="1" hangingPunct="1"/>
            <a:r>
              <a:rPr lang="en-US" dirty="0" smtClean="0"/>
              <a:t>Cheerleader</a:t>
            </a:r>
          </a:p>
          <a:p>
            <a:pPr lvl="2" eaLnBrk="1" hangingPunct="1"/>
            <a:r>
              <a:rPr lang="en-US" dirty="0" smtClean="0"/>
              <a:t>Athlete</a:t>
            </a:r>
          </a:p>
          <a:p>
            <a:pPr lvl="2" eaLnBrk="1" hangingPunct="1"/>
            <a:r>
              <a:rPr lang="en-US" dirty="0" smtClean="0"/>
              <a:t>Computer User</a:t>
            </a:r>
          </a:p>
          <a:p>
            <a:pPr lvl="2" eaLnBrk="1" hangingPunct="1"/>
            <a:r>
              <a:rPr lang="en-US" dirty="0" smtClean="0"/>
              <a:t>Mini-Van Driver</a:t>
            </a:r>
          </a:p>
          <a:p>
            <a:pPr lvl="2" eaLnBrk="1" hangingPunct="1"/>
            <a:r>
              <a:rPr lang="en-US" dirty="0" smtClean="0"/>
              <a:t>Retired Person</a:t>
            </a:r>
          </a:p>
          <a:p>
            <a:pPr lvl="2" eaLnBrk="1" hangingPunct="1"/>
            <a:r>
              <a:rPr lang="en-US" dirty="0" smtClean="0"/>
              <a:t>Marathon Runner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162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Behavioral Segmentation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38600" y="1169988"/>
            <a:ext cx="4800600" cy="4724400"/>
          </a:xfrm>
        </p:spPr>
        <p:txBody>
          <a:bodyPr/>
          <a:lstStyle/>
          <a:p>
            <a:pPr marL="457200" lvl="1" indent="0" eaLnBrk="1" hangingPunct="1">
              <a:buFontTx/>
              <a:buNone/>
            </a:pPr>
            <a:r>
              <a:rPr lang="en-US" sz="3200" dirty="0" smtClean="0"/>
              <a:t>Segmentation based on</a:t>
            </a:r>
            <a:br>
              <a:rPr lang="en-US" sz="3200" dirty="0" smtClean="0"/>
            </a:br>
            <a:r>
              <a:rPr lang="en-US" sz="3200" dirty="0" smtClean="0"/>
              <a:t> “Rate Of Use”</a:t>
            </a:r>
          </a:p>
          <a:p>
            <a:pPr lvl="2" eaLnBrk="1" hangingPunct="1"/>
            <a:r>
              <a:rPr lang="en-US" sz="2800" dirty="0" smtClean="0"/>
              <a:t>Individual is either a </a:t>
            </a:r>
            <a:br>
              <a:rPr lang="en-US" sz="2800" dirty="0" smtClean="0"/>
            </a:br>
            <a:r>
              <a:rPr lang="en-US" sz="2800" dirty="0" smtClean="0"/>
              <a:t>User or Non-User</a:t>
            </a:r>
          </a:p>
          <a:p>
            <a:pPr lvl="3" eaLnBrk="1" hangingPunct="1"/>
            <a:r>
              <a:rPr lang="en-US" sz="2400" dirty="0" smtClean="0"/>
              <a:t>Season Ticket Holders</a:t>
            </a:r>
          </a:p>
          <a:p>
            <a:pPr lvl="3" eaLnBrk="1" hangingPunct="1"/>
            <a:r>
              <a:rPr lang="en-US" sz="2400" dirty="0" smtClean="0"/>
              <a:t>Smokers</a:t>
            </a:r>
          </a:p>
          <a:p>
            <a:pPr lvl="3" eaLnBrk="1" hangingPunct="1"/>
            <a:r>
              <a:rPr lang="en-US" sz="2400" dirty="0" smtClean="0"/>
              <a:t>Seat Belts</a:t>
            </a:r>
          </a:p>
          <a:p>
            <a:pPr lvl="3" eaLnBrk="1" hangingPunct="1"/>
            <a:endParaRPr lang="en-US" sz="2400" dirty="0" smtClean="0"/>
          </a:p>
        </p:txBody>
      </p:sp>
      <p:pic>
        <p:nvPicPr>
          <p:cNvPr id="18438" name="Picture 8" descr="j03052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7764" flipH="1">
            <a:off x="592137" y="4818063"/>
            <a:ext cx="14065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040187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05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Types of Sports Participants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Participants have two classifications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mtClean="0"/>
              <a:t>Amateur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mtClean="0"/>
              <a:t>Professional</a:t>
            </a:r>
          </a:p>
          <a:p>
            <a:pPr eaLnBrk="1" hangingPunct="1"/>
            <a:r>
              <a:rPr lang="en-US" smtClean="0"/>
              <a:t>Sports have two classifications</a:t>
            </a:r>
          </a:p>
          <a:p>
            <a:pPr lvl="1" eaLnBrk="1" hangingPunct="1"/>
            <a:r>
              <a:rPr lang="en-US" smtClean="0"/>
              <a:t>Organized</a:t>
            </a:r>
          </a:p>
          <a:p>
            <a:pPr lvl="1" eaLnBrk="1" hangingPunct="1"/>
            <a:r>
              <a:rPr lang="en-US" smtClean="0"/>
              <a:t>Un-Organized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2143919"/>
            <a:ext cx="1479550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4343400"/>
            <a:ext cx="25146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1070768"/>
            <a:ext cx="15240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3161508"/>
            <a:ext cx="1479550" cy="66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066800"/>
            <a:ext cx="6748463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Amateur Athletes</a:t>
            </a:r>
          </a:p>
          <a:p>
            <a:pPr lvl="1" eaLnBrk="1" hangingPunct="1">
              <a:defRPr/>
            </a:pPr>
            <a:r>
              <a:rPr lang="en-US" sz="2400" dirty="0" smtClean="0"/>
              <a:t>An athlete that is </a:t>
            </a:r>
            <a:r>
              <a:rPr lang="en-US" sz="2400" b="1" u="sng" dirty="0" smtClean="0"/>
              <a:t>not</a:t>
            </a:r>
            <a:r>
              <a:rPr lang="en-US" sz="2400" u="sng" dirty="0" smtClean="0"/>
              <a:t> monetarily</a:t>
            </a:r>
            <a:r>
              <a:rPr lang="en-US" sz="2400" dirty="0" smtClean="0"/>
              <a:t>  compensated for performance</a:t>
            </a:r>
          </a:p>
          <a:p>
            <a:pPr lvl="1" eaLnBrk="1" hangingPunct="1">
              <a:defRPr/>
            </a:pPr>
            <a:r>
              <a:rPr lang="en-US" sz="2400" dirty="0" smtClean="0"/>
              <a:t>Collegiate Athletes, Olympic Athletes</a:t>
            </a:r>
            <a:endParaRPr lang="en-US" sz="2400" dirty="0"/>
          </a:p>
          <a:p>
            <a:pPr marL="457200" lvl="1" indent="0" eaLnBrk="1" hangingPunct="1">
              <a:buFontTx/>
              <a:buNone/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marL="457200" lvl="1" indent="0"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Professional Athletes</a:t>
            </a:r>
          </a:p>
          <a:p>
            <a:pPr lvl="1" eaLnBrk="1" hangingPunct="1">
              <a:defRPr/>
            </a:pPr>
            <a:r>
              <a:rPr lang="en-US" sz="2400" dirty="0" smtClean="0"/>
              <a:t>An athlete that </a:t>
            </a:r>
            <a:r>
              <a:rPr lang="en-US" sz="2400" u="sng" dirty="0" smtClean="0"/>
              <a:t>is compensated</a:t>
            </a:r>
            <a:r>
              <a:rPr lang="en-US" sz="2400" dirty="0" smtClean="0"/>
              <a:t> with money for his or her performance.</a:t>
            </a:r>
          </a:p>
          <a:p>
            <a:pPr lvl="1" eaLnBrk="1" hangingPunct="1">
              <a:defRPr/>
            </a:pPr>
            <a:r>
              <a:rPr lang="en-US" sz="2400" dirty="0" smtClean="0"/>
              <a:t>NBA, WNBA, MLB, MLS,…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162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Athletes</a:t>
            </a:r>
          </a:p>
        </p:txBody>
      </p:sp>
      <p:sp>
        <p:nvSpPr>
          <p:cNvPr id="20491" name="TextBox 1"/>
          <p:cNvSpPr txBox="1">
            <a:spLocks noChangeArrowheads="1"/>
          </p:cNvSpPr>
          <p:nvPr/>
        </p:nvSpPr>
        <p:spPr bwMode="auto">
          <a:xfrm>
            <a:off x="2895600" y="3248818"/>
            <a:ext cx="1295400" cy="6461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Go to college??</a:t>
            </a:r>
          </a:p>
        </p:txBody>
      </p:sp>
      <p:sp>
        <p:nvSpPr>
          <p:cNvPr id="20492" name="TextBox 11"/>
          <p:cNvSpPr txBox="1">
            <a:spLocks noChangeArrowheads="1"/>
          </p:cNvSpPr>
          <p:nvPr/>
        </p:nvSpPr>
        <p:spPr bwMode="auto">
          <a:xfrm>
            <a:off x="6210300" y="3200400"/>
            <a:ext cx="1295400" cy="6461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Make Money??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162800" cy="83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Goudy Stout" pitchFamily="18" charset="0"/>
              </a:rPr>
              <a:t>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1295400"/>
            <a:ext cx="6170613" cy="44958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Students will assess the fan’s role in sports marketing as a </a:t>
            </a:r>
            <a:r>
              <a:rPr lang="en-US" sz="4400" b="1" dirty="0" smtClean="0"/>
              <a:t>spectator</a:t>
            </a:r>
            <a:r>
              <a:rPr lang="en-US" sz="4400" dirty="0" smtClean="0"/>
              <a:t> and </a:t>
            </a:r>
            <a:r>
              <a:rPr lang="en-US" sz="4400" b="1" dirty="0" smtClean="0"/>
              <a:t>consumer</a:t>
            </a:r>
            <a:r>
              <a:rPr lang="en-US" sz="4400" dirty="0" smtClean="0"/>
              <a:t>.</a:t>
            </a:r>
          </a:p>
          <a:p>
            <a:pPr eaLnBrk="1" hangingPunct="1">
              <a:buFontTx/>
              <a:buNone/>
            </a:pPr>
            <a:endParaRPr lang="en-US" sz="44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effectLst/>
              </a:rPr>
              <a:t>Sport Classifications</a:t>
            </a:r>
            <a:endParaRPr lang="en-US" sz="2800" dirty="0">
              <a:effectLst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Organized Sports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Sport that is controlled by an </a:t>
            </a:r>
            <a:r>
              <a:rPr lang="en-US" sz="2000" b="1" dirty="0" smtClean="0"/>
              <a:t>organizing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Official rules of play, participation, controlled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“</a:t>
            </a:r>
            <a:r>
              <a:rPr lang="en-US" sz="2000" b="1" dirty="0" smtClean="0"/>
              <a:t>Sanctioned</a:t>
            </a:r>
            <a:r>
              <a:rPr lang="en-US" sz="2000" dirty="0" smtClean="0"/>
              <a:t>” Sports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NCAA, NBA, NASCAR, NFL, Rec. Leagues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Un-Organized Sports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Sport that is not sanctioned or controlled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May have rules of play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658938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effectLst/>
                <a:latin typeface="Goudy Stout" pitchFamily="18" charset="0"/>
              </a:rPr>
              <a:t>Sports Producers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Sports Producers May Provide: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Events for Participation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Events for Entertainment Viewing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Sporting Goods and Equipment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Licensed Merchandise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Collectables and Memorabilia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Athlete Training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Sports Information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sz="2400" dirty="0" smtClean="0"/>
              <a:t>Event Coverage and Distribution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effectLst/>
                <a:latin typeface="Goudy Stout" pitchFamily="18" charset="0"/>
              </a:rPr>
              <a:t>The Fan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1600200"/>
            <a:ext cx="6477000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Organized sports succeeds because of fan involvement.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Ticket Purchases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Merchandise Purchases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Media Purchases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Time Commitment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Play &amp; Participation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Contest Participation</a:t>
            </a:r>
          </a:p>
        </p:txBody>
      </p:sp>
      <p:pic>
        <p:nvPicPr>
          <p:cNvPr id="4100" name="Picture 8" descr="http://l.yimg.com/iu/api/res/1.2/sQpgxaUCbf4hE0yM3rKvzQ--/YXBwaWQ9eXZpZGVvO2NyPTA7ZHg9MDtkeT0wO2ZpPXVsY3JvcA--/http:/l.yimg.com/j/assets/p/sp/ac/ca/fullj.6e37e7c95359a07c9e23661a340c893e/109520600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2400"/>
            <a:ext cx="17907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Boston Re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833687"/>
            <a:ext cx="17907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1031875" y="3940175"/>
            <a:ext cx="1646238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Most Sell-outs</a:t>
            </a:r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57600"/>
            <a:ext cx="15430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effectLst/>
                <a:latin typeface="Goudy Stout" pitchFamily="18" charset="0"/>
              </a:rPr>
              <a:t>Sports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600200"/>
            <a:ext cx="6781800" cy="4724400"/>
          </a:xfrm>
        </p:spPr>
        <p:txBody>
          <a:bodyPr/>
          <a:lstStyle/>
          <a:p>
            <a:pPr eaLnBrk="1" hangingPunct="1"/>
            <a:r>
              <a:rPr lang="en-US" smtClean="0"/>
              <a:t>Sports are a source of diversion or physical activity engaged in for pleasure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Can be spectatorship</a:t>
            </a:r>
          </a:p>
          <a:p>
            <a:pPr lvl="1" eaLnBrk="1" hangingPunct="1"/>
            <a:r>
              <a:rPr lang="en-US" smtClean="0"/>
              <a:t>Can be participation and play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Sports Consumers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600200"/>
            <a:ext cx="6934200" cy="4724400"/>
          </a:xfrm>
        </p:spPr>
        <p:txBody>
          <a:bodyPr/>
          <a:lstStyle/>
          <a:p>
            <a:pPr eaLnBrk="1" hangingPunct="1"/>
            <a:r>
              <a:rPr lang="en-US" sz="3000" smtClean="0"/>
              <a:t>Consumers exchange money for a “</a:t>
            </a:r>
            <a:r>
              <a:rPr lang="en-US" sz="3000" b="1" smtClean="0"/>
              <a:t>wanted</a:t>
            </a:r>
            <a:r>
              <a:rPr lang="en-US" sz="3000" smtClean="0"/>
              <a:t>” good or service.</a:t>
            </a:r>
          </a:p>
          <a:p>
            <a:pPr eaLnBrk="1" hangingPunct="1"/>
            <a:r>
              <a:rPr lang="en-US" sz="3000" smtClean="0"/>
              <a:t>Sports Consumers exchange in different ways:</a:t>
            </a:r>
          </a:p>
          <a:p>
            <a:pPr lvl="1" eaLnBrk="1" hangingPunct="1"/>
            <a:r>
              <a:rPr lang="en-US" sz="2400" smtClean="0"/>
              <a:t>Spectators as Consumers</a:t>
            </a:r>
          </a:p>
          <a:p>
            <a:pPr lvl="2" eaLnBrk="1" hangingPunct="1"/>
            <a:r>
              <a:rPr lang="en-US" sz="2000" smtClean="0"/>
              <a:t>Benefit by </a:t>
            </a:r>
            <a:r>
              <a:rPr lang="en-US" sz="2000" b="1" smtClean="0"/>
              <a:t>watching game</a:t>
            </a:r>
          </a:p>
          <a:p>
            <a:pPr lvl="2" eaLnBrk="1" hangingPunct="1"/>
            <a:r>
              <a:rPr lang="en-US" sz="2000" smtClean="0"/>
              <a:t>Exchange for tickets and </a:t>
            </a:r>
            <a:r>
              <a:rPr lang="en-US" sz="2000" u="sng" smtClean="0"/>
              <a:t>entertainment</a:t>
            </a:r>
          </a:p>
          <a:p>
            <a:pPr lvl="1" eaLnBrk="1" hangingPunct="1"/>
            <a:r>
              <a:rPr lang="en-US" sz="2400" smtClean="0"/>
              <a:t>Participants as Consumers</a:t>
            </a:r>
          </a:p>
          <a:p>
            <a:pPr lvl="2" eaLnBrk="1" hangingPunct="1"/>
            <a:r>
              <a:rPr lang="en-US" sz="2000" smtClean="0"/>
              <a:t>Benefit by </a:t>
            </a:r>
            <a:r>
              <a:rPr lang="en-US" sz="2000" b="1" smtClean="0"/>
              <a:t>playing</a:t>
            </a:r>
            <a:r>
              <a:rPr lang="en-US" sz="2000" smtClean="0"/>
              <a:t> or event participating</a:t>
            </a:r>
          </a:p>
          <a:p>
            <a:pPr lvl="2" eaLnBrk="1" hangingPunct="1"/>
            <a:r>
              <a:rPr lang="en-US" sz="2000" smtClean="0"/>
              <a:t>Exchange for equipment and </a:t>
            </a:r>
            <a:r>
              <a:rPr lang="en-US" sz="2000" u="sng" smtClean="0"/>
              <a:t>participation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" y="152400"/>
            <a:ext cx="90678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effectLst/>
                <a:latin typeface="Goudy Stout" pitchFamily="18" charset="0"/>
              </a:rPr>
              <a:t>Sports Attraction</a:t>
            </a:r>
            <a:br>
              <a:rPr lang="en-US" sz="2800" dirty="0">
                <a:effectLst/>
                <a:latin typeface="Goudy Stout" pitchFamily="18" charset="0"/>
              </a:rPr>
            </a:br>
            <a:r>
              <a:rPr lang="en-US" sz="2800" dirty="0">
                <a:effectLst/>
                <a:latin typeface="Goudy Stout" pitchFamily="18" charset="0"/>
              </a:rPr>
              <a:t>Why Do We Participate?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2450" y="1524000"/>
            <a:ext cx="6034088" cy="379095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z="2500" smtClean="0"/>
              <a:t>Personal Improvement - Better Health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500" smtClean="0"/>
              <a:t>Sense of Accomplishment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500" smtClean="0"/>
              <a:t>Develop Positive Values, etc.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500" smtClean="0"/>
              <a:t>Sport Appreciation </a:t>
            </a:r>
          </a:p>
          <a:p>
            <a:pPr lvl="1" eaLnBrk="1" hangingPunct="1"/>
            <a:r>
              <a:rPr lang="en-US" sz="2000" smtClean="0"/>
              <a:t>Enjoy the game and competition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500" smtClean="0"/>
              <a:t>Fan Identification with the Team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500" smtClean="0"/>
              <a:t>Social Facilitation </a:t>
            </a:r>
          </a:p>
          <a:p>
            <a:pPr lvl="1" eaLnBrk="1" hangingPunct="1"/>
            <a:r>
              <a:rPr lang="en-US" sz="2000" smtClean="0"/>
              <a:t>Spend time with others, feel part of a group</a:t>
            </a:r>
          </a:p>
        </p:txBody>
      </p:sp>
      <p:pic>
        <p:nvPicPr>
          <p:cNvPr id="7174" name="Picture 9" descr="Browns Backers, Cleveland Browns Stadium">
            <a:hlinkClick r:id="rId3" tooltip="Browns Backers, Cleveland Browns Stadiu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190875"/>
            <a:ext cx="29718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1524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effectLst/>
                <a:latin typeface="Goudy Stout" pitchFamily="18" charset="0"/>
              </a:rPr>
              <a:t>Fan Motivation</a:t>
            </a:r>
            <a:br>
              <a:rPr lang="en-US" sz="2800" dirty="0">
                <a:effectLst/>
                <a:latin typeface="Goudy Stout" pitchFamily="18" charset="0"/>
              </a:rPr>
            </a:br>
            <a:r>
              <a:rPr lang="en-US" sz="2800" dirty="0">
                <a:effectLst/>
                <a:latin typeface="Goudy Stout" pitchFamily="18" charset="0"/>
              </a:rPr>
              <a:t>Reasons to Attend </a:t>
            </a:r>
            <a:r>
              <a:rPr lang="en-US" sz="2800" dirty="0" smtClean="0">
                <a:effectLst/>
                <a:latin typeface="Goudy Stout" pitchFamily="18" charset="0"/>
              </a:rPr>
              <a:t>Game</a:t>
            </a:r>
            <a:endParaRPr lang="en-US" sz="2800" dirty="0">
              <a:effectLst/>
              <a:latin typeface="Goudy Stout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9800" y="1143000"/>
            <a:ext cx="6934200" cy="4191000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Diversion from everyday life</a:t>
            </a:r>
          </a:p>
          <a:p>
            <a:pPr marL="0" indent="0" eaLnBrk="1" hangingPunct="1"/>
            <a:r>
              <a:rPr lang="en-US" dirty="0" smtClean="0"/>
              <a:t>Entertainment Value</a:t>
            </a:r>
          </a:p>
          <a:p>
            <a:pPr marL="0" indent="0" eaLnBrk="1" hangingPunct="1"/>
            <a:r>
              <a:rPr lang="en-US" sz="4000" dirty="0" smtClean="0"/>
              <a:t>Eustress</a:t>
            </a:r>
            <a:r>
              <a:rPr lang="en-US" dirty="0" smtClean="0"/>
              <a:t> or Positive Stress</a:t>
            </a:r>
          </a:p>
          <a:p>
            <a:pPr marL="0" indent="0" eaLnBrk="1" hangingPunct="1"/>
            <a:r>
              <a:rPr lang="en-US" dirty="0" smtClean="0"/>
              <a:t>Economic Value</a:t>
            </a:r>
          </a:p>
          <a:p>
            <a:pPr marL="0" indent="0" eaLnBrk="1" hangingPunct="1"/>
            <a:r>
              <a:rPr lang="en-US" dirty="0" smtClean="0"/>
              <a:t>Aesthetic Value</a:t>
            </a:r>
          </a:p>
          <a:p>
            <a:pPr marL="0" indent="0" eaLnBrk="1" hangingPunct="1"/>
            <a:r>
              <a:rPr lang="en-US" dirty="0" smtClean="0"/>
              <a:t>Need for Affiliation</a:t>
            </a:r>
          </a:p>
          <a:p>
            <a:pPr marL="0" indent="0" eaLnBrk="1" hangingPunct="1"/>
            <a:r>
              <a:rPr lang="en-US" dirty="0" smtClean="0"/>
              <a:t>Family Ties</a:t>
            </a:r>
          </a:p>
        </p:txBody>
      </p:sp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857500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effectLst/>
                <a:latin typeface="Goudy Stout" pitchFamily="18" charset="0"/>
              </a:rPr>
              <a:t>Fan Attendance Factors</a:t>
            </a:r>
            <a:br>
              <a:rPr lang="en-US" sz="2800" dirty="0">
                <a:effectLst/>
                <a:latin typeface="Goudy Stout" pitchFamily="18" charset="0"/>
              </a:rPr>
            </a:br>
            <a:r>
              <a:rPr lang="en-US" sz="2800" dirty="0">
                <a:effectLst/>
                <a:latin typeface="Goudy Stout" pitchFamily="18" charset="0"/>
              </a:rPr>
              <a:t>What Fans Value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143000"/>
            <a:ext cx="6553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Reasonably Priced Parking ($8) </a:t>
            </a:r>
            <a:br>
              <a:rPr lang="en-US" sz="2400" dirty="0" smtClean="0"/>
            </a:br>
            <a:r>
              <a:rPr lang="en-US" sz="2400" dirty="0" smtClean="0"/>
              <a:t>&amp; Tickets ($25)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Adequate Parking/Access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Reasonably Priced Foods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Home Team With A Winning Record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Close Score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Home Team Star Regarded As </a:t>
            </a:r>
            <a:br>
              <a:rPr lang="en-US" sz="2400" dirty="0" smtClean="0"/>
            </a:br>
            <a:r>
              <a:rPr lang="en-US" sz="2400" dirty="0" smtClean="0"/>
              <a:t>Top 10 Player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Reasonably Priced Souvenirs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Game That Ends In Less Than </a:t>
            </a:r>
            <a:br>
              <a:rPr lang="en-US" sz="2400" dirty="0" smtClean="0"/>
            </a:br>
            <a:r>
              <a:rPr lang="en-US" sz="2400" dirty="0" smtClean="0"/>
              <a:t>Three Hours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Wide Variety Of Snack Foods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/>
              <a:t>Taken From Shank Book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>
                <a:effectLst/>
                <a:latin typeface="Goudy Stout" pitchFamily="18" charset="0"/>
              </a:rPr>
              <a:t>Chart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585</Words>
  <Application>Microsoft Office PowerPoint</Application>
  <PresentationFormat>On-screen Show (4:3)</PresentationFormat>
  <Paragraphs>198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The FAN</vt:lpstr>
      <vt:lpstr>Introduction</vt:lpstr>
      <vt:lpstr>The Fan</vt:lpstr>
      <vt:lpstr>Sports</vt:lpstr>
      <vt:lpstr>Sports Consumers</vt:lpstr>
      <vt:lpstr>Sports Attraction Why Do We Participate?</vt:lpstr>
      <vt:lpstr>Fan Motivation Reasons to Attend Game</vt:lpstr>
      <vt:lpstr>Fan Attendance Factors What Fans Value</vt:lpstr>
      <vt:lpstr>Chart</vt:lpstr>
      <vt:lpstr>Types of “Fans”</vt:lpstr>
      <vt:lpstr>Fan = Target Market</vt:lpstr>
      <vt:lpstr>Market Segmentation</vt:lpstr>
      <vt:lpstr>Niche Market</vt:lpstr>
      <vt:lpstr>Demographics</vt:lpstr>
      <vt:lpstr>Geographics</vt:lpstr>
      <vt:lpstr>Psychographics</vt:lpstr>
      <vt:lpstr>Behavioral Segmentation</vt:lpstr>
      <vt:lpstr>Types of Sports Participants</vt:lpstr>
      <vt:lpstr>Athletes</vt:lpstr>
      <vt:lpstr>Sport Classifications</vt:lpstr>
      <vt:lpstr>Sports Producers</vt:lpstr>
    </vt:vector>
  </TitlesOfParts>
  <Company>Weber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Two</dc:title>
  <dc:creator>Pollard</dc:creator>
  <cp:lastModifiedBy>Simpson, Kimberly</cp:lastModifiedBy>
  <cp:revision>44</cp:revision>
  <dcterms:created xsi:type="dcterms:W3CDTF">2003-08-26T18:16:38Z</dcterms:created>
  <dcterms:modified xsi:type="dcterms:W3CDTF">2013-11-30T23:40:45Z</dcterms:modified>
</cp:coreProperties>
</file>