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7" r:id="rId3"/>
    <p:sldId id="258" r:id="rId4"/>
    <p:sldId id="259" r:id="rId5"/>
    <p:sldId id="278" r:id="rId6"/>
    <p:sldId id="260" r:id="rId7"/>
    <p:sldId id="261" r:id="rId8"/>
    <p:sldId id="280" r:id="rId9"/>
    <p:sldId id="262" r:id="rId10"/>
    <p:sldId id="282" r:id="rId11"/>
    <p:sldId id="263" r:id="rId12"/>
    <p:sldId id="268" r:id="rId13"/>
    <p:sldId id="269" r:id="rId14"/>
    <p:sldId id="271" r:id="rId15"/>
    <p:sldId id="272" r:id="rId16"/>
    <p:sldId id="273" r:id="rId17"/>
    <p:sldId id="281" r:id="rId18"/>
    <p:sldId id="279" r:id="rId19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6AF22"/>
    <a:srgbClr val="FF0000"/>
    <a:srgbClr val="0000CC"/>
    <a:srgbClr val="0000FF"/>
    <a:srgbClr val="0099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2" autoAdjust="0"/>
    <p:restoredTop sz="94646" autoAdjust="0"/>
  </p:normalViewPr>
  <p:slideViewPr>
    <p:cSldViewPr>
      <p:cViewPr>
        <p:scale>
          <a:sx n="75" d="100"/>
          <a:sy n="75" d="100"/>
        </p:scale>
        <p:origin x="-156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F515BF-8B05-4B96-8753-49185043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A928CD-D588-4095-A7E2-6B0A10957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D17974-094A-4EC6-9AE2-26244E7B65F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0E3B84-9F90-48AC-9E8A-730BEF2F094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56</a:t>
            </a:r>
          </a:p>
          <a:p>
            <a:pPr eaLnBrk="1" hangingPunct="1"/>
            <a:r>
              <a:rPr lang="en-US" smtClean="0"/>
              <a:t>58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A8EDC6-9C0F-4D62-A44C-E0EA7138D94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61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650315-A0C7-4930-B628-2FE63602763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48</a:t>
            </a:r>
          </a:p>
          <a:p>
            <a:pPr eaLnBrk="1" hangingPunct="1"/>
            <a:r>
              <a:rPr lang="en-US" smtClean="0"/>
              <a:t>49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9EB9D7-5BE3-4476-807F-4CB5E461089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62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59096C-A01B-4700-AE23-15B26062E89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ABFB5-263B-42E2-96FF-0353C6BFB8A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C50478-59D3-4F0E-97B3-722716BC1A7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55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D7B3C5-BFDA-4414-A77A-C45680BBD40C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06A376-11EF-44F2-9B6A-8A420A0FFCE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51</a:t>
            </a:r>
          </a:p>
          <a:p>
            <a:pPr eaLnBrk="1" hangingPunct="1"/>
            <a:r>
              <a:rPr lang="en-US" smtClean="0"/>
              <a:t>52</a:t>
            </a:r>
          </a:p>
          <a:p>
            <a:pPr eaLnBrk="1" hangingPunct="1"/>
            <a:r>
              <a:rPr lang="en-US" smtClean="0"/>
              <a:t>57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682EC2-F36C-41B5-9BFB-D4125DB4AE59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46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E1FC78-7102-4E19-863D-16FFA62EDF6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5DA253-DBC2-4E2E-916C-F48977B7DAC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59</a:t>
            </a:r>
          </a:p>
          <a:p>
            <a:pPr eaLnBrk="1" hangingPunct="1"/>
            <a:r>
              <a:rPr lang="en-US" smtClean="0"/>
              <a:t>60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84863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11866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" y="28575"/>
            <a:ext cx="9039225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ction M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3276600"/>
          </a:xfrm>
        </p:spPr>
        <p:txBody>
          <a:bodyPr/>
          <a:lstStyle/>
          <a:p>
            <a:pPr eaLnBrk="1" hangingPunct="1"/>
            <a:r>
              <a:rPr lang="en-US" sz="9800" dirty="0" smtClean="0"/>
              <a:t>Marketing The Event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bg1"/>
                </a:solidFill>
                <a:latin typeface="Action Man" pitchFamily="2" charset="0"/>
              </a:rPr>
              <a:t>4.1 The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057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" y="5323268"/>
            <a:ext cx="2109730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457" y="0"/>
            <a:ext cx="19376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1600"/>
            <a:ext cx="2677898" cy="21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72" y="5323267"/>
            <a:ext cx="2046310" cy="15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42" y="4098204"/>
            <a:ext cx="20611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087" y="5323268"/>
            <a:ext cx="2734494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82" y="0"/>
            <a:ext cx="281309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6299" y="2726604"/>
            <a:ext cx="206681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323268"/>
            <a:ext cx="2362200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" y="3504514"/>
            <a:ext cx="2415799" cy="18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72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469" y="1371599"/>
            <a:ext cx="2079622" cy="14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1422601" cy="9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9601" y="1371600"/>
            <a:ext cx="2965868" cy="91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083" y="2282627"/>
            <a:ext cx="4630386" cy="303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Branding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04900"/>
            <a:ext cx="79248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Event Branding Opportunities</a:t>
            </a:r>
          </a:p>
          <a:p>
            <a:pPr lvl="1"/>
            <a:r>
              <a:rPr lang="en-US" dirty="0"/>
              <a:t>Naming, Event Offerings</a:t>
            </a:r>
          </a:p>
          <a:p>
            <a:pPr lvl="1"/>
            <a:r>
              <a:rPr lang="en-US" dirty="0"/>
              <a:t>Promotions and Co-Promotions</a:t>
            </a:r>
          </a:p>
          <a:p>
            <a:pPr lvl="1"/>
            <a:r>
              <a:rPr lang="en-US" dirty="0"/>
              <a:t>Sponsorship Opportunities</a:t>
            </a:r>
          </a:p>
          <a:p>
            <a:pPr lvl="1"/>
            <a:r>
              <a:rPr lang="en-US" dirty="0"/>
              <a:t>Merchandising Opportunities</a:t>
            </a:r>
          </a:p>
        </p:txBody>
      </p:sp>
      <p:sp>
        <p:nvSpPr>
          <p:cNvPr id="10249" name="AutoShape 15" descr="data:image/jpg;base64,/9j/4AAQSkZJRgABAQAAAQABAAD/2wCEAAkGBhQSEBQTEhIVFRIVGRkaFxgYGBodHxofHRogGxohICAZGyYeHCEjGh8cIC8iJCcpLCwsGCA2NTAtNSYrLCkBCQoKDgwOGQ8PGiwkHyIsLDU1NTQwLCwpMCkpKS8qLiw1LTUpKSwwNTA0NTQsKjQpLC0pLyopLDAsNCkuNCktNf/AABEIAIgAiAMBIgACEQEDEQH/xAAcAAADAQEBAQEBAAAAAAAAAAAABgcFBAgBAwL/xABGEAABAwIEBAMEBQcJCQAAAAABAgMRAAQFEiExBgcTQSJRYRQycYEjQlKRsRWhorLB0eE1NkNicnSCs/AIFjM0U1RzksL/xAAaAQEAAwEBAQAAAAAAAAAAAAAAAQUGBAMC/8QALBEAAgICAAUCBQQDAAAAAAAAAAECAwQRBRIhMVET8CNBYaGxgZHB4SIycf/aAAwDAQACEQMRAD8AuNFFFATrCeZLysZXhzzSEJC3EpUCZMDMjQpG6fWuK85vraxY2amkBhL4aLmbUAwJ92NCfPtWBzZbNljVtfJTIVkciYzKaUEqE6xKCkTHfvSwrhtV1ht7iiiQsPiPUKUM/wAYUtIH9k/ISVLj7mS9ZX7VqwyhzqIbOqjOZa1JiAk9gD86/i65mvJxoYf0kdMuoRnzGYUAZjL6+dInB92rFMdYedEdNKVqEk/8FAAPzXB+ddWJfzsT/eGv1E0A0ca823bDEFW4YStpIbJOYhRCgCqBlifLWmDjLj4W+Gt3trkeS4tCRKtIUDOwMEEQR2M1L+ZOG+0cQ9Aqy9U26M0TGZIExImJ2msPG7h+yYfwl9AhL6XUqn0iR5pWnKRtBn1oCp3fMe8/J9ndMWZeW/1OolAWoIyqKR7iDvHcClxHO2+LnSFiC7JHTGcrkbjKG80iDIjSKfeUn8jW3wc/zF1NuGv52L/vF1+o7QDvZ8f3f5Lurt+0LLrJAQhYWnMDl18aAe/YdqWLPnLiDwJZw8ugGCW0urAPkShogGn3mt/I93/ZT+umpdyxwfEXrd02N4i3bDkKSoTKso1909oFAP2FceXasMvLu4tCy5bglCFpWnOAkGfGgHfTQUq2fObEHgVM4eXEpMEthxYB31KWyBprTRjVhds4DfpvbhL7uRwhSREJgQNh3n76l3CmMYhaYdcv2i20sJdSHZSCsKUEpBTIiII+FAVrl1zORiRW0tvpXCBmgGUqTMSDAMiRIjuPk81IeQ+BMlLt4Hc9xq2pER0wSFTv4s0DXTYjzqvUICiiigCiiigFHmLwIcTaZQHQ0WllWYpzSCkgjcRrB+Vfpa8CpTg5w4rBltSSsCPESVZon7esT2pqooBD5d8svyY666p8OqWkJEIKYEydyd9Kx7jhRlfEYcF6jrhSHuhlMwkARmzRmgTETGtaPM7mcmxSbe3IVdqGp3DQPc+avJPzOkAwNN84HesHF9bNn6mY5s0zmneZ70JPQOM8sVP4sjEBcBIQplXTyEk9OO+bvHlXRzD5aIxMtuJcDTyBlKsubMjcAiRsSSD6nzrg5Y8zkXjbdtcKi8Aygn+mhJOYECAqASRp6elFoQYvB/DxsrJq2KwsthXiAiZUVbSfOljDOVymsXViHtAILjrnTyGfpAoRObtm8u1UGigMfi3Aje2T1sFhBcAGYiYhQO0+lRscomvazZjE2/acufJ0zMf+8TGuXeNdqceaHNFNqldraqm7OilDZmQDOuhXBEDYd/KoX7c51et1F9XNn6mY5s0zmneZ70JLzgHKhVvZXtsbkKN2kJCshGSARtm13rU4F5eixtri3dcD6H1SrwlIgoCCNzuK4eWXM1N+gMPkJvEj4B0DdSfJXmn5jSYoFCCb8G8qXMOveu1dhTZzJUgoMqQTIBObcEAz5g+dUiiigCiiigCiiigCp1zO5oJskm3tiFXahqdw0D3PmqNh23Pkf65oczBYpNvbkG7UNT2aB2J81HsPmfWBJC3XNSVLWSSSZJJ1JJP31KTb0g2kts+eN1ZJJWtZkkmSSdyT+2t1PDyMkEnN9r9w8q6cNw8NJiZUdz+z4V2Vf4uBGMd2Lbf2M3mcRlOWqnpL7igoLYd0JStBlKkkggjUEGr1yv5mC+T0LlSU3afdgQHUgDUSYzTMgfEDeJXf2QdRlOh7HypZcbWw4NSlaCFJUDsQZSQfiPzVWZeI6Htf6++hbYebHIjp9JL3s9fVNuaPM/2Mez2i0m6PvqiQ0kg+sZ9iAZgakbUqOc9njY9INReRlL2mWPtBP247bTr6VNLa2U6uBuZJJ/OT8/xrjjFyekdsmopyl2QNNrec3KlKMqUZO+pJP5623OHkZIBIV9o9/j6V22NmGkBI37nzNdFaDHwIRh8Rbb+xmsriU5z+E9Jff34E5C1suBSSpDiDII0KSNiDV/5Zczk36QxcEJu0jtoHQO6fJQG6fmNNBJcTw4OpiQFDY/s+FLUrZckEocQQQQYII1BBH31U5WLKiX08l1iZccmPiS+R7Aoqf8sOZYv0Bh+E3iEydIDoG6h5EaSPmNNqBXIdgUUUUAUUUUAp8f8AALWJMxoi5QPo3Y/RV3KD5djqK844lhr1o+pp1JbebOonbyII0II2Ir11Snx/y/axJnsi5QD03P8A5V5pJ+7cersPoyFYTigcGVRHU/H1+PpWlSriuEPWjxafbU26nWD31IBB7gkGCN4rYwvF+p4VQF/mPw9fSr7Czef4dnf8mcz8D092V9vn9P6NKsvFLNLjiAVGToEpSVKUSdAABNd90/kQpUTA0HmdgPvpt4VbYsblDVznF8+x1XHwE5bVEFRRCvcORJJXrBKdK++IXxhHka22fHDcec5+onpL9xP/ANw3v+xvPjk/ZXFg9slC15V5tgQQQpMHUEGqm3xVcA+0KxLD+j7RBAf8HR6fuD63V+t5zrtpWNxew1d3TzTCVjEbVnqdQpCU3SRCinKDqcikkK766eVXTkqE1KUV08dC4vxJTrcYzfXz1Xv/AILVFfla3AWhKxsRP7/z1w4ri/T8KIK+/wDV/jWhndCEOdvoZiuidlnpxXUMWxUIBSgjP+r/ABrKwjB3ry4SyykuPLk6kDbUkkmAAP8AXavmD4K9dvBphtTjitdOwkAqUeyQSJJ869HcBcAtYazAhdwsDqu+f9VPkkHt33PpmsjJlfLb7eDWYuLDHjpd/J/XAfArWGsBICVvqH0ruUSrvAO+UdhTRRRXMdIUUUUAUUUUAUUVKuafNNLSXbK1KvaPdccGgb7qCTuVRp6TvI0AxeeuO2zjyLdDaV3DQlTwVqgEn6Mge99og7SI3NS6ztlLWAjfefL1otrVTqoTqdyT+JNNNnZJaTlT8z3Nd2JiO57fSKODNzY48eVdZM/O+8LPiMwUSfgtMmn3iLE2EYpcIXYoccds3FIc6zkupLBOTKNBmCFJlOvhkUmOICgQRIOhrc4S4uTapS1cgdRshNvdKQF5G80lpZ95KdxmEkBZjauviVMtqa7a0cXCr46db7t7Od19v8mFZwNWTrk9PqXP/S9+YzRHh8qZ28UYXjTyE2qA43akrf6q5SAwmU5fc0zpTJ/GvxbtLMPZvyw30Bc+0BPtKs0dOOkTPuZ/0dImsLifipF230bfxKXpdXfTS2XkhRKUJAElOo1ME5RNVMISslyxXUubLI1x5pPSFnCUk2yQDlJBg+Wp1pdurZSFFKt/x9acUJAAA0A2rnvrFLqYO/Y+VX+RhuyqKT6xX6Gbxc9VXSk1/jJ/qhs5FY7bIcXbqaSi5cEpdKtXAD7gB92NwBMwSdhVsrx/cW6mlwdCNQR+INXDlTzOFwluyuSr2kAhDh1DgGok7hcaeuXeTWelFxemaZNSXNHsVCiiioJCiiigCiiigJrze5hOWSUW9soofcGZS8vuo1HhKhBUT8YHkSKhDaFOuAFUqWdSo7k6kknevT/G3BTWJMBp1RQpBzNrTEpMQdDoQRuPh5V5rx/BHLO5ct3RC2zuJhQ+qoTrBH+tKla31D3rp3N+ysktJyp+Z8zXRWRhGL5oQs+LsfP+Na9avHnCdadfYxmTXZXY1b3/ACFYuNYgpCwEK7eIaEfMGv3xbFumMqffP6P8azeH8DdvbpDDQJW4dTqconxLV6Df+Jqvz8tJenB9fwWfDcJt+rYunyXn6nN7d/Ubnzy/6FauCYgpalBapMDKNB8YgRVlPJOz9i9nlXVzZvaIGedttssaZfnvrULxnB3bO4Wy8kocQfvH1VDzB3BqspyZ1zUtltdi12wcdafkaKKzcJxXqDKrRY/S/jWlWmqtjbHmj2MldVKmbhNdTnvbJLqYVv2PlSqsKac0VC0HRSTsRqCCNq2sYxfLKEHxdz5eg9a4+GuHnL66RbsxnXJJOyUjVSj6AfeYHeqPiNlcp6j3Xdmi4XVbCvc+z7L+S3co+YK75tTFwVKuWhmz5QAtBMCSkQFDbtO471RaweDOD2sOt+i0SoklS1qACln1jsBoB2reqsLUKKKKAKKKKAKXeOODm8RtVNKypdGrThElCvxg7EeR+FMVFAeTeJOG3rG4LD4AWAFApMpUkzCkkgEiQRqAZBoRj6w3l3X2V6fvr0lxfwTb4i1leR9IkENuDRSCfxE9jIqAp5aX5vPZOh9LGYqkZMsxmzbRPbftE1613Tr3yPWzytprt1zrejK4e4fevrlLDMFxcklROVIAkqUQCQO225A716R4H4Nbw62DSDmWTmcXHvKIG3kkRAH7Sa+8GcFs4cwENpBdIT1XI1cUBvqdBMwBoKYa8j1ClzjrgxvErYtKOVxJzNrj3VQd+5SZ1H7qY6KA8l4/gTtjcrYegONkapJggiQpJIEgj08xuDX9O48ot5dlbFXp6eRr0fxrwQxiLJS4kB4JUGndZQTtsdRO4NQVHLK/N37J0IcjMVSMgTMZs2xE9t+0V613TrTUXrZ5WU12tOa3ozOGOGHr+4DDAGaCpSlGEpSIBJgE7kDQEyRXpLg3hBrD7ZLLYBXu45EFau5Pp2A7AV94T4Nt8PayMI8RA6izqpZA3J+/QQBNbteR6hRRRQBRRRQBRRRQCNzM5jDDm0oZCF3LkwlR9xP2iBvroBInXyNTdrnRiacri0tKaJjVlSUqjcBUxPw1rB5n3Sl4vdlW6VhI+CUgD8340233HjFtZWtg9YpumhbsOSp3LJUnPsGzEEkTOtCSq8G8Wt4jah9sFJBKVoO6FAAkT3EEEHuD8qQuZ3NG4s70MWpbhKAXMycxzKMgbiPDB+dbnKridi5ZfDFki0Q0UyEKCs0g6nwJ1AT61J8FcZxLF3HbtxDbLpdWStQAjKQ2JJiRKT/hNAVflPx85iKHk3BR12lAjKMsoUNNJOygZPqK4ObHMC6w+4Zbti2ErbKlZ0ZtQqPMdqnnKa/NvjDKCsZV52VEHRUg5YjzcSmPjW9/tA/83bf+FX69AMHK7mc/evvNXamxlb6iClOXRJ8cyTMAg/fSa9zvxHMrKpjLJy/Rdp0+t5Upu9WwunUJVDiA40SO4WgpP3pVI+Vc9/hZaat1q/p0KWB5JCygffBNAVLG+at81h9g+gtdS4D/AFJb08DmVMDNppWGzzkxVeqEtq8ylhR/BVZfE/8AJGEfC6/zzXNwrx5eWLa27XLkWrMrMjNrEfgKAqeAcz3UYW9eX6PpEu9NtCUFGclIKR4v8RJ8kmlBvm/iz61G3aSUj6rbC3Mo7SQT+enbjrBbjE8EtlNgKfAZfUnbNLSgoJnQGVyAfKKjGG45eYc4sNLct3DotBTExtKVj7jHegLTyz47vLxa2ru1WMsnrBBQkH7Kgv63wk+YG9USpdyv5quXr3st0hPVKVKS4nQKywSkpjQxJkHttVRoQFFFFAFFFFARrnNy/cW97bbNqWFCH0oEkFOywBqQU6GNsoPc0kWuK315bN4c0yFhvuluF5UjMErX2SIMTEmBXyihI0cvH3rPC8TX0Xg6Q2lodJclSkrSCBlkwTJ+FYvAXK9y/U6HS7bIaCYJaPiJnSFgbAdqKKA4OJeC7mwvVNtIecDZStt1DazPcHwAgEKkEelMnNpTt4bF9th45rclQDS5SrNqCMuhBneiigPx5v8ADLgu23mmXF9ZhBVkQpXjQMuuUaEpy7+VfebGAOJcsm2WHVIbtEI8DalRB75QYNfaKA4OJcJeOE4UkMPFSRdZgG1kpl4kSAmRI865OG+IcUsG1N2zTqUrVmIVbLVrEd0+QoooCg4dj+MXeEPKbSfa+sU6t9NQa6ckoCgJVmgA+p7ikXGeP7xy0Njd26FuDw9R1tXWT9/1o0zRNfKKAaeTPAL6LgXz6C2hKVBpKpClFXhJKSJCQmd95HlVpoooQFFFFAf/2Q=="/>
          <p:cNvSpPr>
            <a:spLocks noChangeAspect="1" noChangeArrowheads="1"/>
          </p:cNvSpPr>
          <p:nvPr/>
        </p:nvSpPr>
        <p:spPr bwMode="auto">
          <a:xfrm>
            <a:off x="63500" y="-627063"/>
            <a:ext cx="12954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utoShape 18" descr="data:image/jpg;base64,/9j/4AAQSkZJRgABAQAAAQABAAD/2wCEAAkGBhQQEBUUExQVFBUVFBcXFxYUFRUXFhcXGBgXGBUVGBQXHCceGBwkGRgUHzAgIycpLC0sFR4xNTAqNSYrLCkBCQoKDgwOGg8PGiwkHyQwLCosKSwqLC8sLCksLCwpLCwpKSwsKSwsLCwsLCkpLCwsLCwsLC8sLCwsLCwsKSksLP/AABEIAOEA4QMBIgACEQEDEQH/xAAcAAEAAgIDAQAAAAAAAAAAAAAABgcEBQECAwj/xABDEAABAwICBgYIBAUDAwUAAAABAAIDBBEFIQYHEjFBURMiYXGBkRQyQlJyobHBI2KCkkOistHwM1NzJGPCFtLh4vH/xAAbAQEAAgMBAQAAAAAAAAAAAAAAAwQBAgUGB//EADERAAICAQMCBQIFBAMBAAAAAAABAgMRBCExBRITQVFhcRQiMpGhsdFCgeHwI8HxFf/aAAwDAQACEQMRAD8AvFERAEREAREQBERAEREAREQBERAERcIDlcXQlR/S3S2Ogi2j1pHA7Ed83HmeTRxKw3g2hCU5KMVls3nTt2tm4va9r52525L0aV89HSioNV6T0h6W+/hb3Nnds24fdXno5ivpVLFNYAvYCQODtzh4EFaQmpPBe1fT56aMZSfP7mzRcXXKkOeEREAREQBERAEREAREQBEXUoDiWQNFyQB25LkKutcGN7EUdM05yHbd8DN3m7+lRbRzWPU0lmvPTRD2XnrD4X/Y38FE7EnhnSp6bZfT4kPyLwRR/R7TOnrR+G+z+Mb8njw494W+DlImnwULK5VvtmsM7IuFysmgREQBEWLiM5Ywlttqxtfde2V0BlLqVoNEtL4sQi2mdWRuUkRPWY77tvuK8NNdNosOizs+Z4/DjvmfzO5NHNYysZJPCm5dmNz10v0vjw+K7utI4HYj4n8x5NHNUhieKSVMrpZXFz3ceA5ADgByXhXYpJUyulmdtPcczwA4ADgByXRU7J9zPXdP0MdPHL/E/P0Ct/VdiG1QFl84pXDwdZw+pVQKc6q8Q2ZJ4j7TGvHe07J+Th5LNTxIz1Svv00vbctikr2yXG5w3j7jsWUoBilY6N22wlrgbgjn/ZSXR3SNtS2xs2QDrN5/mb2fRXDxhu0REAREQBERAEREAREQBdCV3Wk0uqHso5ejcGyPaWMJvYOdlfLkLlBy8FI6ZY56ZXzSA3YHbDPgZcA+JufFaxetRo3UUwvJE7Z99vWZ+4bvFeLTkqM087nutG4eGoweUvQ7NeQQQSCDcEGxB5gjcpto5rRmgs2o/Gj97ISNHecnePmoQixGTjwTXaeu6OLFk+hsE0lgrG3heHW3t3Pb3tOYW0Dl8zR1Do3B8bnMc3c5pII7iFZugOsCpnd0c8fSMbvnbZuzyDhucT2WKswt7tmeX1vS3QnODyvcs1crxpqlsgu0gjs+69VMcc5WDiRyWbdYWJbkB884pVy4fiMroXFj45XEHgWuO1skcWkHctTX4tJVTummeXvebknhyAHAAZAKS60aPYrdq2UkbT4t6p+jVDod6qSyng9bp8ThGeN8YybKFZCx4lkKE6sAtvoXW9FXw/nLoz+sED52WoXnFUGORrxvY5rh+kg/ZZi8MxdHug4+qLXxpy1uGSlkgc0kEHIhaPGtY8LidiKU9+y0fdaSLWEQ7qwj9Tz9gr3iRPErRXt/hPofDqzpGAnfxWVdUnTa2KoNsyOFv6XuPzcp3oRp42ub0clmTgZgZB495n3HBYVkW8I3t6ffVDxJLYmN1yuAuVuUQiIgCIiAIiIAqZ1tayXU1a2njYx7YmB0m1cHbfmACN1mWO72lcpVH6a6k6ueplqIp2SiV5eQ8Oa8E8ABcOAGQspKu3u+4GdotrapH2bNtwE5EuG1H3Fzd3iLKZ1GhtBXs6RgZ1v4lO4C/fs9U+IVP0Wp6qOXSwA8iZAfLZUgwnVVitI7pKaoijdzZK8A/E0s2XeIKlsqqa2ZvCydbzB4NziWp2QZwTNeOAkGyf3NuPktQ3VZXXtsRjtMot8s/krO0Xmrtktro4g4DKWF92v72EDZPdkt9ZUXTHJ0YdV1MVjKfyitcH1RNZ1qqTpLfw47tb+p+89wspBLSsiYGRtaxgyDWgADwH1UnmGSj1fxW8YqPBTv1Nt7zZI1MMj2yDYJDibXHb2KT49jLaOnfNJnsDIe845NaO8rQ4JsuqwwkbTWmTZ429UEjgLnioPrR0p9JqRTsN44D1rbnS8T27Iu3vJScu1ZN9LppX2qGNvP4GJa1KyXJmxCPyN2nfvd9gtLSUtTiUpaZXkNG1JJK92xGwb3OzsOwDetQpHiEnQYPC1uXpU0jpT7zYsmsPZfOyqKTk92eqsproglVFJt4zj9fyMOpGFR9R76yqIy24yyOPt2A7MheMuicM8T5sPmfMIxtSU8rQ2djeLhs5PA7PmozOFutA4qn02N9LG97o3gu2RkGEgODicgC2+/fZbJ5eMFayt1rujLdevB44VQvnkbHG0ve82aBx7b8rXN+SlM2FUNKdiollnlHrNptkMYfdMjt57lJWaHy0j8Qlp2hz3ANp2sc0uY2Q3kNieqRwHIKtJYCxxa4FrmmxDgQQe0HisNdq4JaLvqniMsJY2XLf8ACJNFgVJWdWklkjm9mGp2bPPJsjcr9hURrKdzHuY5pa5ri0tIzBBsRbnf/NyzKWnfI9rYmuc8nqhgJdcZgi262+/YrN/9JyTV1JVTMYHCAOmjLm7Tp4wQw7PHPZueGykV3eQvu+leJSynnZ85/hlfTaK01IxrsRme2R42m0tOGmYNO50jndVl+XzK8oKPCKk7EclVSPOTXT7EkJPDaLc2d61GlsFQ2okNUx7JXuLnB4333WO4gDIW4BaWDestpPgrKEp4k5bv04JbiWCSUcpilAuBcEZte07ntPEFeMM7o3B7HFrmm4cMiDwIW/MhnwaN78301R0TXHf0b232e0A28lHSo5rD2OpppucHGfK2fv8A+5Ll0E09bWARTENnA7myAe03t5hTUL5jZI5rg5hIcCCC3eDwtbO919F6O9N6LF6QQZtgbdhbP+/PturNU+5bnmep6OFEu+HD8jZhERTHJCIiAIiIAuCFyiA8JqRrt4F+fHzXR8zIW3e4NbzcQB5lZJVWa48Vu+GnHAGV/eeqy/htHyWsn2rJY01DvtVa8ybVGm1FH61TF3B21/TdYEmtGgH8Vzvhjf8A2VIrhVvHfoeij0WlcyZcFZrcpADstmf3MDfm4qE4/rPmlBbAwQg+0SHv8MtkfNRRwyWM4X3Dw+yx4smTR6Zp63nGfknuidVJRYVV1wa58szxGx+bi0DLpHHkHF2fNrVAqfM3JuTnc7yTx719GaNYMKehhgIB2YgHAgWJcLvuONySq1071d+il09OCYSbuYMzF2jmz6dyknF9uxQ0Wrq+okpbZez+PIg6k2FxiuovQ7gVETzLThxAEgcPxIr8DxH/AOqMrpK8ixBsQbgjIgjcQeCgi8M719XiQxnDW6Zjy4ZJ07YHNLJHPDA14LTtOIaMj2nuVmCkMD+haXU+G0RBnlza6rnbYubzfd1hYZZHsAi2Gay6uKSISyCSNr2X6SNjnhlxtWfa97Xz3rrrHqKg172zSOkivtwZ9Ton2LSwDLsvvyUywk2ji2xstsUJYXP+/PobPR/SUT1VUJnGJtccng2MUjT+C7aHLIE9i2GPYdNNSymqZaqo7Ey2yngJtfaGTrZm/wBLlV9CFYGjWO1FPh1RK6QmMBsVO2QB7TIT1tkO3gDhuyPJaxlnZli6jwkrK8Z22/Tb54f5nthmFTQ00MVMCyapjEs9SchDCfVaHnJuQJ55dtxqsQ0vjixKCSO76emYIAd5kjsRK7PMkkk8zsjmszTbGZ6ilppWyHoJYg17G5MEzCdtrreYByyUAmRy7dkYpo8VOy3Gd1j9N/hcFjSYK+oDqKQmopZmufQVXrdE8AubG5+8ZXbZ3LyqrCsMlnmEcUbnyXtstF7G9szuAHMqcasa+eOpc4SvZSxMfLUC/wCHstabXByDibbs8itRVay62a7BKImOJuIWMjNjwLmi/wA1l4ayytCNldrhHGNv9+fU3ePltJSxUDXB72vMtQ5ubRIRZsYPHZG/wUcK84dyyqSkdNI2Ngu57g0DtP8AnyUUnlnbprVVe792/clmrDRj0mp6Z4vHCQRfc6T2R4et5K6GhavRzBG0dMyFvsjrH3nH1nHvP2W2VyEe1YPHa3U/UWuXktl8BERblIIiIAiIgCIiA6vXzxpTi/pVbNLe4Ly1vwM6rfkL+JVz6fYz6Jh80gNnFhYz4n9UeVyfBfP1Oq9z2wd/o1X3Ssfwe6IirHqDhy7YVUMjqI3yNLmMe1zg21zY3sL9oC6uWK5ZRDak1gtp+uyIerTSHvewf3Xk/XMHDKl38HSX+QaqqC94lJ4sjmw6Zp8/h/VkyxvRkTU7a6kb+G4EywjMxOHrbPNt+HBQyfcrD1T470czqZ56svWZf32jMeLf6V66xNXWyHVFK27d8kQG7m9gHDmPEcllx7l3I1jqvp7Xp7eP6X7ehU0xUiwbSxjoG01bD6RCz/Tc07M0PYx/FvYeSjsq6Q71qngnsrjZsycwPwlnWDayXiI3mNje5zxnZYeOaQPqi0bLYooxaOFnqMH/AJE81o4VkrDmyerTxTUm237vOPg2+B6RGna6N8bZ4JP9SF5yJy6zXey7t7u9e0hwk9Yitb/2x0bh3B60KxpkU8C3Txb7k2n7Pkz9JNKw+D0ali9Gpr3c2+1JK4WsZX8edhkovSessx1K6VwZG0ve42a1ouSeQAWNBEWvsQQQSCDvBG8EcCstt7lSMI1vEf8AJvIdys7VPoze9W8c2xX8nv8At5qBaM4I6sqGQt9o9Y+60es7yX0LQ0bYY2xsFmsaGtHIDct6oZeSv1XV9laqjy+fg9wuy4XKtHlwiIgCIiAIiIAupK7LqUBUOvLG+vBSg7gZnjv6sYP85Ue0XpCaCqcG7T5ZIKaO4HrPdtG192Vs1otNsZ9LxGeUG7S/ZZ8DOq3ztfxWwodIOjpYIowWviqTOXGxDnWAjsBnkAqspLubZ6fT1SjRGEeXh/8AZuTojGXvgjqQ+pYHXj6MiNxaLuY2W+bgPoumHaGGWmjqHTMiY97muMmWyAbNLRe7yTfqjlvXt/6npmSOqYoJG1Lg6208GFj3gh8jR6xObsu0rBfj7C+iuxxjpWMDm3bd7g/aeRwzy+i1+wtL6p8Z920ucPZe3GDKdoa1slU2SobGymLGmQsJaXP3AgZt4X8VkV2jG1BSUzJYTcT1ck7c2CEWAde1yLcOYXhFpfGGVIkpxM6Wo6du04hl8w0SAbw3LLcT3LFxDT0PrGzdFeL0b0eSHJocwj8TZLcm9bMdy2XZyQWLVSaz5fHOP5MOs0fi9HdPS1BnZG5rZA6Mxvbt5MeATm0nLmt+NWxbII3VMbC6LbYCLvcQzaeCwHJrd20fJadukFLFF0VNDMGSSxvmdM9rnuZG7abE3ZyA7TvXuzSgelVVQWu2p45GR5jqbdgCc/dFslj7fM3j9S19mfbOM+X+TS0tU6J7ZGGzmODmkcwbjw/uvoXBMUbVU8czdz2g9x3EeBXzrZWPqjx+zn0rj634kff7bR8j5rNMkngdX0/iUqxcx/Y8NZOrG+1VUjc8zLC0b+b4xz5t8lU0G9fWZCq/WLqxEhdVUjbSZukiGQfzewcHcSOPfvknXndHL0Ou7cV2PbyZVsCyF4RNt/nyWQVVZ6mHBwV5x0rpXtZG0ve42a0C5JPAf5wWTTUzpXtYxpc9xs1ozJKubQfQZtC3bks6dw6zt4YD7DfueK3hDuZU12shp4b8+SPHQHV8ygZ0kln1Dhm7gwHexh+ruK1esfVmKkmqpm2nGcjBkJRzA4SfW1lvNLdZFNh4LSelm4RRkXHxu3M+vYoJolrdnmxACpLWwS2YGNFmxOJ6jrnM3ORJ5jdZWH2r7TzNa1M5+Ouefn2Jfqu0W9FpulkbaWaxsRYtZ7LbHdf1j3hTkFYeKB/QSdHfb2HFmzba2rEtttZb7b1oaNteKhjXuBgEvWfstD3NbCQRsgWDXS2dcZ5gWGZUiWFgp3XSum5y5ZLEXAXKyRBERAEREAREQBR3TzGvRMPnkB62wWM+N/Vb9SfBSJQHWngFXXMhip4w5gcXvJe1ouBZgz373FYlxsS0RUrEpPC8ygjvWyplKo9S2IOOYhb3yf8AtBW2pNStUPWmhHdtu+wVVwk/I9RDW0Rf4iGBFY0Opl/tVLP0xk/UrLj1Ms9qpee6Nv3JWvhSJn1XSr+r9CritZUnNXLVatKGnbeeqewfmfG35bN1DsXkwWE2jZU1Lv8AkMbP3WBPgFnw2jR6+Fu1ab/sQ+mN1nMVq6HaMYVW04ligz3PY+SRzmO5HrZ9h4qUQ6C0Ld1NH4gn6lbeC2QPq1dT7XF5KDuvWhxJ1PMyaM9aNwcLdm8dxFx4r6Di0apWerTwjujZ/ZYGl0zKOhnlYxjXNYQwhjcnu6rTu4Eg+CyqcbtkUusxs+xQ525Nthde2eFkrfVewOHPMbj2jcstfPbNaWIM3Tgj80cZ+yzaTXPXA9YQO74yP6XBSKyJzpdMuztj8yaaf6uxPtVFM20u97BkJO0Dg/696q6mo3ySCNjXOe47IaAb33Wsd1s78rFTWn1zT+1BEe5z2/W692aWukjqKyno445WhjZJdousHXG0G2Fzuv2WveyikoyeUdXTS1Wmh22RyvJ5W3z7G8wDBabBoelqXt6Z4tfef+OJu89/FaTSrSvEKkFlNTTwxm/W2HdI4fFuZ4eagmIYhJO8ySvc959pxuedhyHYFfUNR0lPE/ftRsd5tBW8H3bRK2sqemautxOT9eF8Hz9PohWOvenkHxWGfM3K9cJ1f1L3gHYj+J9/k0FW9iTd61mHj8Qd63VKKcup2vhJE30dgkZTRsleJHtaGl4BG1bIGxO+1lswFh0B6oWXdSHNby8nZFwuUMBERAEREAREQBdSF2RAdStXiuk1NS/600bD7pcC49zRn8l56W4I6spXxMlfC8i7XscW5jcHW3tPEL5zq8Olpp3xTNLZGGzgcyeRB9oHgeN1HObiti9otLHUPEpY9i4cT1wQtuIInyn3n9RvlmT5BRDE9ZFbPkJOibyiGyf3G7vmtVhWi1VUD8KCRwPtEbLf3OtdSrDdUNQ/OaSOIcm3e77D5qDNkjuxp0OmX3NN++7/ACIJPK55LnEuJ3kkk99yteKKSV1o2Oefygn57le2HasKOAXe10zv+6er+wWHnddMQgazJgDQNwaAB5Bbxpb5IL+r14xXEq/A/TMKcyo6NzGuOyQ4jZfvOw6xy4kHhZXjo9pBHWwtljO/JzT6zXcWuHNRbFsL9Iw6dlruDC9vxM6w+hHiq40Z0kkoZhJHm0222Hc9v2O+x4LLfhvHkQxq/wDoVOaWJx/VH0KVXWujEtmliiG+STaPwsF/6i3yU0wXGo6uFssRu08OIPFpHAhVHrexDpK7Y4RRhvi7rO+Wyt5yxEpaClvUpSXG7/sV3KukG9d5V0g3qqeofJsoVdOq/CQMOJcARO95IO4t9QDuIB81S0Lb5DfuHedy+ksCoBBTRRD2I2jxAF/ndSUxy8nO6vb20xguW/2KP0t0dNDVOjz2D1o3Hiwnd3g3B7u1WjoXU9JhlOeTCz9hLfoAvXWDo82rpHG4D4rvY4kAfmaSdwI+YC02q+q2qBzfcmd5OAcPqpIrtmU79R9Tok3+KLWTYYiFq6RtnjvW3r2rWRNs5TnDM7STC62aIOpKgss3OIWbtdrZbXB7Dl2rVatNJXiR9HUlwkBLmdJfavvewl2Z94d5U5wt12rUaXaLio2ZYrR1MXWjk3XIzDH82nnwutJJ5yi7VfB1umxLD4fmn/BJwuy12B4g6eFr3sMb7Wex29rxk4dovuPEELYBbFNpp4ZyiIhgIiIAiIgCIiA4IWuxDBI5XCQsb0jRZry0E2925G5bJcIE8cGNRbrHesldbcVh4rjUVKzpJnhjb2ud5J3AAZkpwZScnhGVUeqVEMW3rCxTW9TNBEUcsvabRt83Z/JV7j+sipmyjDIRw2es79zt3gFp4kUXodOvlzHHyXJo827Df/AqT0iwz0aqmi4MkcG/Cc2/ykK6dEIS2BgcSXBjbk5kmwuSe9QPW9huxVRzAZSx7JP5mf8A1I8lpcsxyWukWeHqHW+Ht+RqtXWKTRVsccZ6sptI07iACdrsItkfBWfiOgVHUvdJLDd7zdzg94JNrcCoFqiw7bq5JTuijsPief7Aq37JUsx3M9Ws7dT/AMezxvgg1RqboHbhM34ZT/5ArXyajqb2J529/Ru+wVk3UY0m1g0tDdrndJLwijsXfqO5g78+xbuMfMo16jUyeISbZHqLU+yGaN/pBe1j2uLXRgXDTe1wcty2ukesqClu2O08vJp6jT+Z/wBhfwVb6QawKmuJaXdFF/tsJF/idvd9FoAoHYo7RO5V0+y/EtVLOPI2+PaU1Fa78Z/VvlG3KMfp4ntN1LNUtTlUx/8AG+37gfsq9Cl2q6p2a4t9+Fw8WkO+xWkJPvTZd1tEI6WUYLCS/bcsOsjuo5iOMQ00jGzSNjMl9kvuGm1rja3A5jepZUxqstcmH3pI5Lf6c1j3PaR9QF0ILMsM8UWrgkwc0EG4O4g3B7iFsakZL5W0e0nqaM3p5nx/lBuw98brgq4NAtZdVXvEMlKZODpoeq1va9rsh4G/YpbNO47oxkn1NUbLrHcfqtkFjxUQGZzKyVXMhERAEREAREQBERAERcFAdHmwVDaZaTvrqguJtGwlsTeAF83H8x+mSt/TTE/R6GZ4NnbGy34n9UfW/gqBUF0tsHoOi0KTla1xsjrJuXGCUfTVcLN4LwT8LesfkFxMclJdXGGbUj5iMh+G3vNi77DxKhrjl4Ovr7fCrbLlwNlowtFrUw7paAvAzhe2Tw9V3yd8ltpcZho44elds9LK2Fvxuva/IZb+1bHEaMTQyRu3PY5p8QQrkllYPG02eFZGa8mRHVLh/R0RkO+WQn9LbNH0KkOP6U09C3amkAPBgze7uaPqcljR4HNFh7IIJBFKyNoD9kOG0B1u65vnwVHaRUM8M7m1Ad0l7lzyXFwv6wdxHaFE5diSOnXTHXXznKWN+PNo3elutmoqdpkF6eLm0/iuHa/2e5vmoJAbnPM338zzz4rmVdYFC5OXJ2qqIU/bBYNjCvdeEK91EdGPByt1oPU9HiNOecmyf1gt/stKvWhqOjmjf7kjHftcCsp4eTF0e6uUfVMv+aNRDWFhRnw+djWlz9kOa1ou4uY5rgABmSQD5qcdHtHvXvDStbuGfNdFPDyfPSltCdST32lriY27xA09c/G4ep3C57lcuG4bFTxiOFjY2N3NaLD/AOT2rLRbTslPkBERaAIiIAiIgCIiAIiIAuCuVwUBWmuTFLRwQA+u4yOHY3qt+bj5Kr1IdZOK9PicoBu2HZiH6Rd38xPko8FSteZHtOmV+Hp4r13OIqR80jY4xd7zYD79wzPgrVwHC2wNjibuZa59473O8SsTQ/RQ00PTyi0sjeqDvYw7h8TsieQyWbUYo2lZJO/dE0vtzI9Vvi4geasUwxv5nD6rq1bPsjwv3INrix/pqxtO09WmbY2/3XAFx7wNkd4KtrV/pH6fQRSk3eBsSfGzInxFnfqXzVUVLpXukebue5z3Hm5xuT5q2tQc7/8Aqmfwx0bu552gfNoHkupbUlUvY4xb2ytTpFozDXRdHM29vVcMnMPNp+24rboqHJtGTi8pnzhpnoRPhz+uNuInqytHVP5Xe67s48FG6dfVlXRslY5kjWvY4Wc1wuCORCpvTbVQ6mLpqQOkh3uj3vjHZ77R5jtVedfmjvaTqCm1G3n1IRCvdeEK91WPSQ3QXDhvXKIbs+g8GqOlpoZPfiYf5Rf5rKZWFpscx81otXlT0mGwcdkOZ+1zgPlZbeoC6C3SPn98Oy2UfRsy6DEY527cT2vbci7TexBsWnkQQcllL5pl0iqMMxOqNO8t/wCol2mHON4LiQHM45Hfvz3q4dCtZ1PiADHfgz2/03HJx5xu9ru39innTKK7vIhJqi4uuVCAiIgCIiAIiIAiIgCxcSrmwQySu9WNjnnuaCfsskqC64sW6DDHsBs6d7Yxzt6z/kLeKw+DeuHfNR9SlPSjK9z3es9xc7vcST9VY2rXQnp3Cpmb+E0/htI9dw9o/lB3cz2DOMavtEzWyhzwRCw9bm8/7Y+54BfQFJCGsDWgNaAAABYADcAFXrry8s9Brtb4UPBr58/ZGnxniqX1n49dzKVp3Wkl7/4bT83eSvetwwye1bwuolTamqHpXSz9JUyPcXOMj7NueAay1hwtfgr1UoxeZHnD5+Y0k2GZ5bz5DNX/AKmsEdT4eXPYWPmlc4hwLXbLeq24OfAnxUuw3R6nphaGCKL4GNB/da5WwAUluo8RYwYwcoiKsZC6kLsuEBAdMdWbKi8tNaOY5lu5kh8uq7tVUVVK+J5ZI0sc02LXCxC+lCFodKND4a9lnjZkA6sjR1m9h94dhUNlae6Oxoepyp+yzeP7FBotrpBo3NQybErcjfZePVeOYPlktUCqjTTPVwshZHui8otzVDUbVHIz3Jj/ADNafqCpdUhV/qd2mvnaWuDXNY4EtIFwSDYkdoVjTQE7grtb+1Hi+pRS1Msee/6HzfrGh2MVqhze137mNKjzTx4jwzG496uXTHVLUV1e+dkkUbHMjHW2i67W2PVAty4rpR6g2/xatx7I4wPm4n6LqwvhGCTZzsGn0K1ySU+zFW3li3CUZyMH5v8AcH83ernw3E46iMSQvbIx25zTcd3YexQqk1I4ez1hNL8clh5MAUpwLRSmodoU0Qj2rbVnON7bidolVLXXLeJlG4RcBcqEyEREAREQBERAcFabH9E6euMZqGGQRklrdpwbc2uSGkX3cea3SIZTaeUYlBhkUDBHExsbG5BrAAAsoBcohhvO7CIiAIiIAiIgCIiALiy5RAYtbh0c7diVjZG79l4BFxuNivOmwaCL1IY2/Cxo+yzkTBspNLGToGrtZcohqcWRco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SPORTSCAPE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03288"/>
            <a:ext cx="7848600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Why is attending a game better than watching on TV? THE EXPERIENCE!</a:t>
            </a:r>
          </a:p>
          <a:p>
            <a:endParaRPr lang="en-US" sz="2800" dirty="0"/>
          </a:p>
          <a:p>
            <a:r>
              <a:rPr lang="en-US" sz="2800" dirty="0"/>
              <a:t>The use of the venue to make attendance to a game “more than just a game” </a:t>
            </a:r>
          </a:p>
          <a:p>
            <a:pPr lvl="1"/>
            <a:r>
              <a:rPr lang="en-US" sz="2400" dirty="0"/>
              <a:t>Atmosphere, Color, Music, Motion</a:t>
            </a:r>
          </a:p>
          <a:p>
            <a:pPr lvl="1"/>
            <a:r>
              <a:rPr lang="en-US" sz="2400" dirty="0"/>
              <a:t>Sights &amp; Smells, Tradition, Architecture</a:t>
            </a:r>
          </a:p>
          <a:p>
            <a:pPr lvl="1"/>
            <a:endParaRPr lang="en-US" sz="2400" dirty="0"/>
          </a:p>
          <a:p>
            <a:r>
              <a:rPr lang="en-US" sz="2800" dirty="0"/>
              <a:t>All of these factors and many more shape the Fan’s perception of the event and his or her role in that event</a:t>
            </a:r>
          </a:p>
        </p:txBody>
      </p:sp>
      <p:sp>
        <p:nvSpPr>
          <p:cNvPr id="16391" name="AutoShape 8" descr="data:image/jpg;base64,/9j/4AAQSkZJRgABAQAAAQABAAD/2wCEAAkGBhQRERUUExMWFRUWGBcaGRgYGBUYGhccHxgXHBkZGBcYHSYfHB8jGRkXHy8gIycpLCwsGB4xNTAqNSYsLCkBCQoKDgwOGg8PGiwkHyUsLC8sLyksLCwsLCksKSwsLCwsLCwsLCwsLCwpKSksLCwsLCwsKSwsLCksLCksKSksLP/AABEIALcBEwMBIgACEQEDEQH/xAAcAAACAgMBAQAAAAAAAAAAAAAFBgQHAAIDAQj/xABGEAACAQIEAwUFBQQIBQQDAAABAhEAAwQSITEFBkETIlFhcTKBkaGxBxQjQsFSctHwM0NigpKi4fEVU7LC0hYkg6NUk+L/xAAaAQACAwEBAAAAAAAAAAAAAAACAwABBAUG/8QAMBEAAgIBBAECBAYBBQEAAAAAAAECEQMEEiExQRNRBSJhcRQygaGx0fBCUpHB4TT/2gAMAwEAAhEDEQA/ALHCVtlrfLW2WttmY55a9y1vlr3LUss55a9y10y16RVWSjnkrMta3MXbXd1HvFRbnHrC/wBYD6Sam4uiblrMtCbvNVobBj7oqLc5v/Zt/E1W9F7WMGWsy0o3ucbnQKPQE1Bv8z3zsSPgtVvL2D5lrk+IQbuo94qu2x+IudZ/xN9IrcYS9uxP+UfWTQvIy/THi7xiyu7j3TUW5zLaHifgKU1wDdZ97/oDUheGCPyz+6T86H1AtiDV3m1ei/Oo9zmljsAP599D/uJ8R8P9a6Lg/Emqc/qXtR6/GbrfnPukfSoZ1Osn1rteyIYZ4PhufgK7LhFzMJYlYkD6VW9BbH3RDy1hFbYYH7yttogSSI3ETuT4DxqVhbKuuaBufr4ULkG4NKwcTW6oTsJol2aDoPlW6gHUUv1CgWbDfsmt7OHIYGNtelESoFcywqbyGpvuesUc4Q2dMpPtAoffsfjHwoJ2gqdwvECSAd/0oUQHPhTJBmR41smEHhRTi6AXM3RwG8td9f3gagHH213dB6un8atIps7W8OBXe3aioicVTcEMsgFlIIUnQZhuATpO1EEM06PAtnSdKTOZ+d2sXjZtW1ZlUElyQNRMADfSnJtjVLc6Xs2Ov+TR8AB+lGimEH55xRO1oe4/xrKU6yj5B4PqLLXuWt8texUso0y17lreK9ipZDmV8486rrGYi5cdpLsST46iY0HhqPlVk5aF47iGFuKyXHRhDKddYgZgGGokRsaFteS0I9/A3baF3tuqiJLKRGoHXzNdbfD27uYomckLmaMxBgxp0NMl6wVwr257VCT2bbkd/Miv+7oPRfgM4nxbD3TYtqYyGFPirAKzesSfWpaGI7LyexAPbJB1kAn4GRNTMPyYn57jN+6Ao/WiPH8Ot7CXAp0KyD4ZWBJ9wBpW5ixNq3hrNliReZkulV3VDIgnp3IA9KjaXJIrd5GSzylYXdWb95j9BFTl4baUQLSCP7I/WlTiNxbmBADlXDq7mSIWTmynwCkaeVEMVwl24c8gi6w7QCTK7ZV9yaH31LTLcK7ZvexZKwcoXr3UHzAoXxbidq1aNwwRsAkHMdoFcBhTcsuFaAQVWADmCjKp1HUgn30t8VvKLPZ5xmt5RlkbwS7H++QP7tBPiN0Mx41KW2wvh+NZspe0yK8ZW3Gpjw8dJqVi8b2dxLeUkuQAdhqYoNbxzXEwilraqbZX2jP9NcWROkeyfGjC8MsoFxFuRlVmkszTK6SXJiDr0qnj2qLflWXcVNx9nRtjsfbVXi6iETlzMg29T1qHhOJquH7W45jtDLkn2QAenTWiFnl6w4V3sW2cqpJZVY7dSRrWmM4RFyx2aKLYuEuoAgSsAxG2lLCUknQBxXGsNiL9kWrsksAwCsAR0OYx9a9sc1rbuXfwr10u5I7NJAEnrNOQsADQAemn0qFw/hfYW+zUkjMxnrqZ+MQKl8A7nVABOZGuXA33PEJCOA5VoEqfaAG09elc7fGMYgCWsCXUbOWKh+ubUCJp0C1i2wBAgAVVg3xQE4VZuus37ItHoBczz66afE0RWyFECpeWtHSholla87803bNzJaMQJJgHfYa0m3eccU39cw9DH0ot9oDD7zcHgq/9IP60nhfWrRKJ9zjt5t7rn+8asHl3jVxcLhbhYks9wsZ1ZUYKAfcT8BSFw6zh8wW9n1OpDABflJj1qwMLgVFq1aQ91A2UzM5zm1PX1qnJLs2YtDkyxbhTrtXyNHPSKcKl4/1bZSYnuvqv+Zf81INvitskATJMbVYXDLP3vBXcM3tFGta9GWGtH4hKqLhtv8dAR+b6UZiaa4ZYHCh+BiDtPZL8XputYpI9ofGfpSxwq3+A39q/ZHjsQ23upnt2SB7XwUUxC32bvjrce2KVcdybhLt17jdqS5JIWYk7xCzTRmbxu+4KPqK0ZWP/ADfilEimK45Jwf8Aybx//b/41lMnYH9m7/jSvKMoaOFYkXEBExA9oyffU2KrngvGERwQ8GBOfQDyhZzEaaHLTZiOYVRrYksD7RgHeBpHWSNKzxyJolBuK9isrleaCKZZKFjmzmvskK284uBsp7sD4nbpBG/nSTdnKXA3OaTB82AGaT4/zqL+0DjtzFY97CP3LbBI6EiQxI8JJ+HnRLhPJLvaN+3dACaouXKXA1mFPczaxO8gnpSZtPsfDHas24Xxs2VYZsyt0BbRgdD7hrHWu1nALcJiFuksy9A0n2W95JHrHQUMfmm1M27C9PyXLjEdJbSagY3mwM0y1vSAEQIB6Aa1ccD/ANyoU5/RlkcF5hhewuoSIYOTp4iB0iBHpS9zVjAMc7OhBzRoJ7oVcpPuoFwvj6XXyvddHOXJcIPtLIGc+BGUT0yjzrXiXHrly/me7PsozgBgdGK7RmmPfFVPHJQauxmGSU1wPmFxqXnS1kZirIGUqyg6g7nQ/wAKer1uVYeII+INVnwPj7NjEfMXsrlzwMoDFWAOUncAgkeXjTZxrnRLJhU7SY2MbkD6EmfKgwyUVyxmo5aoDXMXbw1kF2yogA18hoAOpPhVX4njFu7iSqgpbaJzbkR18JMH30R5rxjYnFGwhkWwQB0zRLE/9M+VL+J4Q6nOACFgMQdj9T1ruSwYliqUkpS6sw48kvUuuEPXD8AlzDp2jALYD5YOrMToTpoAI7usmiPBuaLRtZSNFBGpGoUaz7o086TMRzaj27dpUW2FUliqx2jAaEx+mm56wI/AbiXHVCdHfLpuMzNI9cqr8aDTaRvHJ5v0XtX9jtVmipRjj55tv7jueeRmi3a7o6s2WfIaaaeNGOGcaa+mZLcdCCRIPhvQ3G4TBWjaEKV7wMSTmEbxrOtH8AqTNv2SB49J1M+INcff8202S07WNZERcbjrlpGuOoVVEkwD9HpS4jzlduIr2GNpASpZralS24GaWju9Ip54slo2X7YTaiWGuoEGNPMCh3C+bLQTsuzsWrI0y5c4HqogTPlVtqImMXLoWLl/iNm7Y7e5Nu66gMptlWnWO6NJXofA+FLGK5kxR0+8XB/8hH0qyeYOYrDOmFa2lkq1u5buAgW3AJgLpp7TbnSDrrSm32ZX3IYXLJA65m18NlpsJRaFyi0yDwHiuJRL91rzXAFCgM7t3yywRr0E+G4pp5ce7dibza6nWR8DoKF43gxwdjsrpWbhOUrJkkiNwOsfKo3K3FXtXQjAKGIGojTqZJ8KVm7VG7SVtd9gD7TOHNbxhY+y6qQfQQR8vnSvhRLj0/jVpfaZhTdwpdBKrlJ0BPte0DvAEg9O9PSqv4RaBugEwCQJ8J0Humqi7Vg8Y8qf1QycI4FnGZrSkHNDNJJkaQPCdZpr5Ywlx27NVW5kSCFzdBGjMAgO2mbSo+E4Ybd9HzfhmCVOYyNPE+HgKdOCcOsYfGOBdzE95Z2AJOggxpqvuFKk7NsNTPG24KrIXA8eFukC2yuT3nMiHSRkIJ0IGug677Uo8zcOFnijhUUK/wCKpE7Oubx6MWHup15pRnxSWrDAXAy32UyFCgkHvAHVy50/smteY+XziOxvJAa0HttM6qe8mw6HOPfTcfRz9TLdNy9+SBwdPwbI/axDH/Dab9aaLQ0oFhsEbX3a20SO2cx55QPk9H7PT1H1p5kFfmPj9+2+WyqwJ1PWOu1Cf/UGPP7A93/80e4phM1z1Zfrm/Sqy+0LFP8AejaDkKipoCQJILEkDc6j4UFPssbDxvH+K/A/+NeVUzXmB3NZULLOtuGYKXbQAj+1p46+njR3/jwtuoaTEET0ygAdBoBqBEfOonDOMY264t27uIuNEw1xhC/tPBARfjTJjMNxXPcbMuVSSSLhVIA1IDOMq+6lvF4sKUNjqXYc4XzUlxV9rrqdzGgJ8zvXfEcXBUkb9KSOEce4hi2K2oJRQSAwWRJE94kEyNTHUV35h47fsITfw7WrkRIKstwkeI2MamB9atxyLtokUn+VWxC5XVLuOYXD7eZzP5zmOZJ6T18qsjG3rNi25e01q0kMSrbZdB6jXTxkdaqvgS2zi1F0wrPBI3Weo67xtTf9riNh7OFsdo9xSzOS2b8sBBO3Vj47Utxs0Ke1VQrW7L27IOcaBshz5QNFJIneMwMeQoVb4qxcAMCSY7yhtSd9VrpxjGZksiIRLYA8zOp/6RUFUT8Mrn7WWLTlywASsAd7aN6ekkuDLK75Dl8FjAiPIKs+ZygVK4Zwgs4B2IMg6ZgBMbHrt5muPB74eP586O3CBqNwDHyP6UM5WqJFU7J/D7PZKAMqgflEkes6a+6pnbI0BlDQZE7g+IO4rryzwn72hdnyLMCBMnTxOwmhXNHD8RgjLJnsk/0qSR5Bv2SfPTwNZk43t8jJKT5ZGHBAt+41pifzMACz5TJAgGTrOvXSi2MweFt4O5+IRc7M3QrkKxhTByQDvO1K3BeOBcU2ZwnagQ5MAZSYBPQEE0W5v40WtmwrrclNWCoSoBllW4u86Ax4UeWcpy3SfJoxRjHHwLnGuWrKYRMXhrjupIRw4Aho1y6CQGkfrQrlu7F231IcXI8SsBB8TPoDTJzTimbh9pctu2i3FBVFYZybZOYljvMzpqWpSwOJNtlZAJUztv69a7ENWlBSfPYj8Bkc3Hqq/iy3eYcVNgG1kAY5lIA7xgEQR5AgyKmcpZ75TPIGVrmm0iEUnyOZ4H9knpSVY4xbu2gCxQFhFslozaA5SoMjvjSB12qbi+eSg7PD9zUKW2YgGNPAVypJLJv8HVxwy5MXoJU/LfSDn2mYW4LKy8AHVVJOY6RIA6R18aBcDxSNnCqn4ijvOVMHQggMRJkRA1oRxHjguWnViwMEde8f96FcAuFWgmAdZ8CPXaon6keUZ8+nWmmoKV2MXOPE+0u2FuKFe2rAhY01BBHwqxuVsWLuGtlQRCxr1Oske/X31TvGr2e4WVtY1M7++ivL3NN7DKQjQpM5SAROsnxk+tFCFGTK+WWhx7hzXUBX2kMgQNdpg9DFVljrGW6VuFgwIZSTou0hZA6gdBtTzwHm1cUHlgjW1LMC0jKN2GnTwquOJ8V+94k3L09nmAgbhJEwY3jr41Mi4pmjRY5ybceiaOcO46HUZSq+vj6TULDYTC3RbV0Kll0dDlYAGFJGqmdTtpUbj3D7Nq8yWGZ1TQuSDmbrEACBt7jUdJkRqVgQPAD/AHpEo10dvS4YuLlmS+b9hwxuEuIEIftguhJGUnXWQNmj40a4BhGxBtv2i5bRgWwBK6GSXkk9NDSE/MDkoltjBZTB3bcZfSZ+FM6XLttWVHhCCTAAn/ehdpcnO1EcccjjjdodcbxtVb2gyoqloIzD+kMwd5CjTehWJxYxGBvKl3K1xXFtlbKTcQdoqgyDqBl/vUqNaGQ/j2mzhGYySQxtmVOnSY91BH4pes27aO5yr3rQBIAJmbhI12MBff6vhdUDPTQlCLXbLPur/wC4tgkylgA+8r8+5RaxuKQ+WuN3ntO2TMzIctxyo0QyQoiSQCTHh4RTby/xQ4hVcKIgyQTodRER5Hr0pykjn5dM4W4u0ja/Zlx/ePyj9apjnqw1ziGIy65WWfRUUGruYS59PqT/AAFU3xC4G4lfO4a7cHTXUgfQUbMyE5lEn1P1rK74rD5XYeDH61lCWWHa4sZZ7TsZ0YqSrdSA+x89amNzLfKlTdusrAgguxBB3BBNQOd76W8WRbRQFG4Ikglu6QogAaQNdgZljQC5xVukD50mUZ3wd7HrtNKN5IK/sNnD+MtZM2i6MJEqY0MSJnbujQ1zx/EHxVwvdcuRAE6j0A6f60v4bieaBrm220mjmCXunod6z5nNfmOvofw+S54opfpQu8WwJE3rfsmCR4awfn9aJ/8AFDj8Mtq5cJNkygYzB0G51gxEdK55hF9NwRI8wyz/AD6Uy8kfZ6LyTeJsu4mypHeaFDFj5AMhPr41UW5R47Ri1OLHgzbmvlknf3+giqwuWntRsCRO4YHT5SDQbhSnPmJ6MPP2f9ae+cuUhg8UgUkllVmEGCe92hBiMu2nnQDiz27jg27bbQxywAYM+vr506EnGW2v/Dj6lJ44y9m1fuvAP4dfKXhB0O/6U2XcRsaTcIO/PlR18XpTZIwhjl/mp8K+Wfw2MMJ2OwYe+J9PKnPifOtvsTh8RafJfV0GWNtBuSNdRVQ4nEb1N4zzBcu4a2rRFptwNTIjU+5frWXNp1kaZu0yc4S+h7xXDLdY5PyhAJgEwACQPnW2Hu5GAI2gegIk/LX31Es2xvJbQnSR5k+e3gPWvTi2KzouZvDedNDGw0ET4U3ZxQHO1P6nLmHGXGOVrjMiewJ0C9NPHXeoOEea8vuXLfD+FHeUcdbwbm7ftrcUqwQMAQWEErqDB1GpFNUW1TNazbJJo2w9qFtNGhutB9OyqHcuQSf58adefcNZW7hXsoEN1QzKsAbplMDSdSD4wKlcwcm2MPw0uyzfVUzNmb2mdZETBABjbpNC4Pn6G6OrilF+Zdf8lds2ZvfUm2vgYND2UjWflU5L2laYNNHAzxyY53Lvs6LZn2jI8Nq9xN8BYG1cjiK5WLXb3bduY7R0SfDMwE/OidIQ25O2deC4xhdIVozpcU+hRiR8q74RZQE9f1M0P4ZaP3m3bJyk3AhPhLZD9aauC8B7Vntk5TbBBGs5ofy6FPmKy5eXwd34fKOKEnJge5aAGnhXNCCWtxrcgKesyIE+BMipHF8K+HvNauwGAU6GQQygiD6GhaW87AKRmBjw6dD+lLhafJv1M4yx8Ps0LkOpEgqxJ6QRGg9NKPYnmO6LTKACSp7wBlRuSP50oFjBluKPBiD9P0NELF9FJZ5IEgKDGY9NugkyOtNfPZwJqUc1dkRbYt5CCTKoWExJiYPlWX3Khc3eW53iPIH2QeldLpViMzaZRqB5DT610xht9nYIDN7YMkD82m3kakTo5koxhGvYmYLiwz3LzH+jt9y3OknKjD0yhvlT5b4w9u4yA5bZVWCqAAFZe0UjxIOYeBmOtVfi7EDVezJ0gzqvjrvr9asLg/E7ZsWLoUO6/gM7bLABtnL1mIkxQyAg0p8xvx/Q5YXFhmuDZkKg77RIYT0Mn6UPxHKWDdizYa0WYkk5YJJ3OlCMLxt3vFjlN3NbRp/Na7+UgDTMpAHoTWvF+OcRt3nFrBrdtAjK06kQJ0DeM9KfGVqzk6jE8eRxYQPIuB//ABk+L/8AlXlATzlxHrwxv/s/hWUVoTQV+0zlpezFy1ZVeyQsxTIoC5hmzLAnQgyJPlFVXOkirI5t5ws41BatvdtKZVyVQhlJU+JaAV6ETSPxfgosvkS8l0EAyARG/wA4+tDGMq6I2iwMBiSvBEK3EyNNsrk72Y3GzDOH9TquxpdXNoFGvhqN/d9PKl/BXbltSguQkzl1jNoJg9Y0q0OAc18NtZWS0UuRJlGcqY1hySfhWfLglJ2+ju6D4hj0+PZFOUm+ivLnBb1pspR9diUcDXpqOmtXfwTsRZwjsWFy1ZyKpIzaqoaVH7o8KT+aftKttk7Al4zBgQy5Tpr3gAakcE4thL9nPcxRt3ToysNtOgAJYec+4UmPyNpD9TPNqMauDVe1vs0555huFFuC3a0uOqsyq5yHLl7txdGIBJjTSkDi+PZEW6VsnOxUxZQECNRAthQdCZBnWp/N/MaFmtg9p2YPZuFIDsVgyCZCgj60k43iD3UQMvsT+ZtyZ0BMD3efjTIRk57r4M2fJDHpvRlGpXxx4O6FA5BBkfDcjpRfD8btKSDYsMpyznS4SCFAJBBnXcjaTpFCHTvvO5A/1r25Z1BHhqKNxsx/iahscIv9OSdxbj1sg9nhrCHo6KysPOCfrrQ6zh2uqbaCWYADYa6RqdBrXC6g67eFRr149DFRRpDNPqoQcty4a8Dc/JOMUZVw7EwAGXX19mQNZ1+ddcL9nmKNsl8qkbEsrLIJkEqTl08j4aUI4Fda5cCtcyqF2LxmOm0nU707cM4d2QLH8QnaSXW34kL7MnxPn60uUpphpYGowTdt9f3yVpj8H2N0r0hTO4PdEkHwmY8oojhr7Ds2UBjbYvBOhAAMe8D5UV5+xguXkUL2YW2pKjaSWkjygCJ22oHYvGyVdBqBOvUHStMJccmfLSkoxfRZDYYX+JAsS3Z4YMidA0lRHoTm9Y8Kk83Xbp4bc7QDPmUsAZCr2oKgHrC5RVcYvj129dN7MUaAoyErCjYSDNHOK84LdwCWJum6MmdmghoknvZiTrl3HSreSLTRo9CacJfb9ASvCM9gvmCxMAgwY6SNj4T4VLw/KF5oi5Y9kHW6AcpAIbUbEEGfOueFv3LVpiAGyiSJBKjz8PSZ8qh2uM3AwYZZiNp0/Z16eVKxuXgmq9OUmptp/sTeM8m38PZF4m26TB7Nw5XwJjp0qPwfgF7PavMMltXtsWYhTAadBvOh8OnjWw5ggEG0kkaEAiD4gAgfKo9/mJ30Ylh4MTEegOnuo3Kd9GJwxLqVhK/wC9cx5u2UDI2I7RQGXRe0zaqDOg3ii3EOMtg+IYprY1LuB7zOYCNdz8aaOG8oDDOt6yiXZXTPnAWQJKbgEjqZ/jBxeLL37yYi2j21Cnsyq3DaJC/mGVwp308RUa6ZePI0ml7Fc8w8Vu4i8bjtJOnTQDYaAbDSo+CtlxoO/JgeOnTz8qbeKcBwTnu3LmHYzoyvctjXqSA6zv1qA/KN5ElQt5C6AXbLh8s6ajQjXL7Q8KB98mjHmkqTfADxA8f2p18a2Z6mY3g922xtsjSup7rbdTqJjXehjGDJ06Ui7O/BwpTSXJMsOmb8QHLB23BggHzgwY61hwfjcQpBIfWDH5Yj2j4aDzqGbtdcTie1KwAoRYCdCRuw9d4pkPYyauXzqUX3wTeP4xn7JAc9u0JU7npOu/uPhUrlvHKq37NwsRdSVFsZ2DgggwN/dQjB2btwsqqcumaPHzPyii3LOBQYq3bvhVQnVySI66mdJ2o37HO9RXJXS8DZyvimKI33Zg7XO9cZVIIggAm4ywZP5TpJp2tsSoJGUkCQY0PhppVZ22C4lin4Qa8pFpxmXQyGObVTInQidasqzeDKGIAkTpOk6ga+UUeN8tC9bB7YTl20bVleafyaynHNKUBMag6+Ve5dCdo1pqx/Kd+x/SWnA/aAzL8V0+NCiqqJ1NHusGgZkPhPnUrDIwDErsBr4a77GpiW5H8/Wp/DuGm7mFsjMBMExm6EDz6/Gk5r2Ojd8PcY6iLk6SAtuznICwSTuYB33jerCPCUs2rfZIoA+95nKBodQvZli3WCfKkzB4Zu3tpcBEuo7w1GvSm7FYx7d23JVlzNAygatEzMzPnWHCuW2dz41qPThHa+/Yri9Ya4FOUxAJP1rQYIA7edHuJPLuoXRQQI6AsW6R1JqHmSR3x76ZgmrlFmf4jhlmxYtRBN7o8/ToBX8CXBbfLqdZ0kj3GdY8Kh3rkeNO4RezK5R7FwAqACSQxknrudfCkjGn5VrSo4Ur7ODmY8q3FjNJ6UQ5T5fONxS2pZV/OyoXKr45eupA36038w/Zw2GtAWUe8S0m40IYj2Vs6xJMyWnQAAaky49NhY4yb+VWIb2Qd+mnyn+FZgSRopI8xI+m1E14LdUSbL7kSPHrI8pGlDxhLlpJdGUT+YEdY0n1+VKtPpjpY8kF80Wv0JirmclySxESxLR4TJ2Hviur4c9jeBWSIYE7jUZjPoPhXnAsGb+Js21Im66qCZ0kxrGvWm/jvJN/Doy3ACrW31VpUBRmMyBHlRSXFIVGfzbmVxauxXa2Qd9fd+tc1tBTrU7Dqrdfd0pkdO5dml/ENlJKyVh8U7LlQaDUjSPOTP69K4vhRuNPKul7EBVCjz+lE+B8s38SjPaQEZoJLKuoE9T50E8Dx8p8jcerhnltyRSXYDOGOv1rncsedO/Dvsvxtwn+iE+N0H/pBr3i32V4rCJ2lxrTLP5WYn5qKlvpsS/RjzFXYk4drttu5duJ+67L9DTPyrzO+GvNcuBr2dQr5mJY7QZMyRlG9Qb+DyjXSoNvYjz3/Sqn1wTSpPLTXDGDm7m1sVcDIvZoohdiTMSW6Hb3UHs8QKd4qSPFSbbevd0+I1rMJwxrmoByjwge6uGJn2RvSb8s26nHFuOPGhq4TzOzpC3pAkBbwBYaa5XSCAR/Z1o/y4VcFr91LkyOzKiANN8w1+VVRZBtsROo1kUZwfMl1ViZHrB+NJl9A4aSe1Nd+w7cZ5UwFx5CdmevZMFB/ukED3VEXlnB2DK2s5GzO5PyED30s3uZ7p2gHxOtRbnF79w63G90AfAUDchy0mWXDHxuJJsLaqNoAEUG41YFzvrbLBYzwCZB6GNqF4Th7znbPdABlA5UnQwRMjQ67VGs89XMBeujChSrlWbtFYtmKglcwIMKTHuq8UNzuzNq8MsC+dfYeeF8t3Ltm2bimFykMYLtbAMW9dlOhneNBpswOp8D8KrFftcuEy+HUk7lLt9P8AuNS7P2tJ+a1fX92+G+TrW+FRRyJznPtj/mPn8DWUlD7WLPjif8OGP6V7TNyF0yx7nPGHBhSz+gP6ihPFMXhbwl8MAT+bRW/yH60kcL42LdwErKnRupAnUr5inxeC2YDBi06jUazt0rPOUcStmjHB5HSAD8sWsoa2buUzuEA9A25+AqRwrg6JcVgxzCYBI6ggz7jRx74CBJ7oMwI0qJcsW9/fuY/SsEvicOkjdD4e7uTCy8JtNBzid4IGn8KSuYcYovKFYHK/TrqKZuGYO3eU99tyAARpsZ1pQ5v4OuHxNvI+bP7Wsw2YH5jX407HnjOSSTRk1eJxg1fRM4ZgAxvMVQw0HOOhUGSY2Hr1rlxHgFm6wyKBJ3CxmJ1kDUgaiPXpS1xy3iDfJsi8B17PPv5x5UYwnIuPu4ftfvBVtT2TO4aNNSdgT4GNhr4Ky2vKRr0msnDHFJvg1x3CIthbSAgH2wxZxlnQgmBqOgNCb2Bwlu8gJz5AGffvx3iuUtpp3Z8thTHjeUbwwptJiBdvDvPbG7aeyHPtQIGsDT0rMB9kOKuWwPwrcrJZzLSd9FBJjbeKfp57v9d/50IyON24jXjOd8Jbss2FyM9wjMFDI3s+0zRM9J1qTwziNvEktdNtTkWAzEl1I0IJOuoZSI3Wh3Dfsjt21VbuJLET7ChJ97Zj4UTwnKzYO4lzD3ycocFboDCGiYKBSNROsiRRTSycS/mg9+PGn6d2V5etXe3KW0N55PcByt0zTm6xpUjhWExH3hlurbJG1klfwzm1zA+0ehE7E+lG+EcvYhuKviL19LYzhgBBN0MCIAEADTUnbSs5v4bhLWLJt3rpxd9y/ddQiDrJCzGkAT60ue6OJxxpX7v2/wA9h+XV5M84pPjjhdWcLnBLGHxSX7NgW3tPOUEhCYOuQMY0IIiPTpUvmnBY7FC3etoHstbIa2gOfvTOhJ1B008KD8LxF773DMzIwMAL2uoK6szLtB2nTX1plS6UFwPeuIyrnlSy2wD5TCxB/wBa04HN1vauk+Dn50o8ebplF3hXuDc6+tH+N8Vweos2c+/eMIPUD2viBS++PJ/Ko9Af41t9RJoybHRl253oqxOQbhOFvoCdHRo8ipB+ailW7wC21lbiXD2pBPZ6ELlYhpb3GKaeQ1tIM3bskr+MCbYUFegJXxaR5Gg3ptqxjxtJNIdOUr/4kNufP4fz602c3YcPhW8oNVXjLWNZy2Bx63lH5fwg6+WiwfXSh+N43xYKe1v3svXaPeAKU4buUFe3saeHcDt3FYXLXaKNcoBY+6NaTLthLFthfwxZ1MZ+8sCWjuaDbKPd1mrgRjatrbOXPlAJAiSFgsffrSjzPe7W1ct25CZWk7ZzvJ8dQKz/AJuBsZOL3IQUvp3gHAEgwDMACI951mhPEb6F+7rtrG9RL2hrwWzofQ0UsUkjfps+Pdd8/U5kGST1NdhXhrC1IO5FKJvNSsCsyfCoQqfwzc+dDLo04nckNnCSIB98eNIfHOX2sX3TVhMqfFTqp9YPxBpy4TfiKY/+CYfESb1xrZAADAiCPOVOtBp57ZUzL8aw78KmvH8FMNgj4Vp92q4sT9nuGYTbxU//AB5z/k/hS7xTkxLX9ckeaX1+tsj51uUkePplfdifAVlMj8IQH21Ppn/8ayiIWjZ+z8Aat2h/wj4b/OiFjhV+2AqoCg6GCB6Uddyjfz8KkWrwYSKJvctrRItxdoWv+DXyZFgA+VwAfOoPFeWMbcEL2ag7wxY/QCnbNFe9vWZabEne00PVZWqsS+HcHe3h2s3bRnMDmzMJ9nUMqmNjtU+3wDD3rYLI7KrMAoLTsMxJgMRMR1pla75VDt4QLMSJ3G4PqKbODkuH117WJU/dEW1hsqFbFpbazooTKNdyVgSQdZoV/wAF4jt96tIJ0hmA/wAOT9aZw+oMxAjcxHpMVwxtouCAyf3sx+U1hx6Jp3Jpv9TR+Jr8q/YUnQYOCX7W5BRmE97UH8xJ6Ae46U0W+YzctqVMSBB6jyM6eVL/ABLlS666XBr0QBf9fnUPhXAMRhQVVS6EzlMyD1IMaV0dPoscLt2n49jBn1M5VS5Q22MZ3idYMQpecseEVNe6HEQB00mfSaBYNLp07C4PXL9Zo5h+Hnd9P7IMn3kUx6fBDpf9io5s0+GyvOO8YUYzQ/h2xkEdD+Yj36e6jWFxyOM3dbTfQ/Ojl3gtlpH3VQddSqkHXodelC+I8LwuEtNdexbkSe6IzeAiYmufmxxzTqNp/bgfscVuv9ztg+IFiRbXbrGgoV/6WvtbxKNcR2vKygxAXMImBOgMnqaXuXeOrisRkxD5T/U4cdyyeuvRj4Bpn5U428TezN+F3SwA1iANBrtvPxpMX+HXCu/JBZwv2TYW3aZL1x3umIuA5Qp8FTqPGddOlBuJcqYPC2Xfs7165baDK3FQHpmMAZJ3addhT1xFzh3JvgqpBKuFZraREK7CQrHXfw3qu3wHaX7zJiHVbufujMMyNMrDHUQYrSs1fmQ3Fjlke2Ib4Pw21kUqqXk3MhZk6kqR7MknunT0rMbyOjlrli4tsPE220AYdY3HpFQsRgUwds3UFrugagQ0/vKZk6VP5D46+NW4txdbeUgiNQ2aAx6kRv1+r8OeGW1VD8+nyaenuM4FwRsNcL3LqE5coVAx6zJJAposEXQygHaemsV2XhWklYHTzrnh3Fq5LEAdSTA+JpzUYqomaU5ZHuke3uJg24JPaNOYkj4ifLp61AtWtIn1qFxXmXCC4QLisBvGvwihb834JZkOd9lH+lZ2vYKxE4pYyXbiHdWYfA1HVu6Kncfx1q7fZ7U5Wg94QZjXqaHOwy6b6/pT3L5S8SXqK/cwPWZqil62F2sjiz0cdQmSpqdww60KFyiPCm1pU1wbtNkuaD+GaPcaZcBdJUwxBgbEj6Usr7RHjB+VGeEXRBzCYjzrNj/OjT8Q/wDln9ginG7qEW2umfyMYIbyOm4qYOL3BqRbaYGqL/2xQzEX7boVYt0juvp4GY0PWoWH4nBysdejaw3+tdDg8IHTjgdTh7H+H/Wsoaceg/r8vllJj35dayrLLHxljWhOExBS6wOxP+xo/jGEa0sjEh8U6R7NtGHnmLA6eWUfGm9ig5nrztq4W73Q716ahZ1N+tDfrka8zVCjpnrZa5TW6mrIbC5AFenGMOtczXBzNQgSHECN62TiszIoc7yBXNXg1CBlOKIesVH4rgbWKtG25BB+IPjQdmgxW2artrklWIHGPs/v2XlFF1R7JESPDefmKH4TF4rC3M72DdIEKLqtC6gkpkPdOm4irP7Qg71sL5qntfNFU0L/AA37UEYBMTh7kE6m2rFY6BlcljoNfGmLDc2YZtLeGvudhksMBGm5cLGh+tdLfECOg+FSV46RuKnBfIIucIvYlwww64dQSJulbrshUAqbcEAzrJYkGfEii/L3K1nBWuzsrA3ZjqzHxY1Mw/Ew42j1qPiONK1pyvQkfwNCopdBOTfYN5u5pt4W0zxmI0C+JOwnw/QVRPG+Yr2JcteuHyUaKPRaa+bb7XVYTsZH8++q6uIST4irapkQU4e4Y7wOpOwqVewdtyq27yuSTMgrG0dTO/yobb4nay5TZjaYLax7/Wrb+zPj3Dripba1aW8IHft2zPiwYgknyG3hS1uY17Uvcrs8pYgiUTtY/wCXmY/CNfdRbhn2T4++gYWjbnYXAyH3yNK+hbt0BGy+EjL4RI2pc5s52t8PQOe/ceQiSNToQW10UCdfdV8+WBxfCKnH2M45Fl2sJ4fiEk+mVTS9xjlDEYdc1y1Kftpqo9SNR7xThxD7RMVdVQzWwqmQqIPHQZtT/tW3CvtMRO5fQFSOmvj9aZDZJd8lNTj0VomGZiAupOwotZwL2T3wNfAg+6jHMGMs9s97D2wiv3bekT+28eZkDyA8ah4EhvaEzvS54nLhG/Sa70ZqU+ghl1VvEQaL8BIlgeo/UfChWKVreWNVMxp5VO4ZdyknXp0+s1gUJQyJM9PqNTi1GjnPG7VBzsZ3Kz7/ANOs9aj37HaDKw735SCPKCIqR94AkGNfloI8eprw3yYgzHnuN9J+ulbTxQJHEr9vulGJHUHf51lErranun4E/MHWvaqixsxuPNxvLoKVuL8fXC4jtIz5rOUBSPaFzYnpApNx/MWIvSrXYHVVGUH1jf31HvMTYQHUq7fAgH6zWqhJP4pzhfxEgvkT9lJHxPtGuOG5pxNoQl9wOn5h00hpoUdf5+vWvHSIOn871RBmX7RcWo1KN+8g/wC2KJ8K+0qA33ldZGXs10jwPeOs/XpSF2nv9a108aBhIsiz9quHJ71m8vgYRvlmBFH+F834W/7N5Qf2X7h/zaH3GqaI8K5u/v8A586qyUfQLt1FcRVN3OJXLaYZrdx07hHdYja4w6HWvBzdjBP/ALm574P1FH4B8lxhtPQ1qTVQWOdcYpJ7fN5MqMPhH0qfb+0nFdVsn+6w+jVVouiy7x19RWoeq3b7SsRGtq2SNiA8dND3vnNc2+0rER/R2h/dc/8AfUtEoswtXuaqxPPWLOv4QB6Zf9ZolhvtDuAfi2A3mjET/dM/WqtF0x7Y12S3SjY+0Cw2jLcWfEKfoZ+VNHC+IW76h7bBlPh0PgRuD5GoQm3bmVdOlBuH3cyXV9D9Qf0opjR3DQTgzxeK/tKw+Gv6GrKF7jmClSRVe43D5nI6zpVucRtAZiSAvWdgKq7i6gXCV2kj4GrkRANsKR0nXprXvZZe8Ggg6DUEefuqayDcGD/PXavbWFd9EGYk9ImfX30DvwGmMXCPtCdkWzineFPcvLqyEiO+v51jfr60wcQa89gZFtsrDS9bGa2+mzBfYb1EfWqzvcLYEg6Eb6g/MGK74HFYix/RXWT91mA9Y2oJQUufIcMjjx4D9vgt++Bb+53DcWe9bS4QwJnUr3T66UObg1y1dGGcZXZh3SQWWT+YDaN9a58R5lx94ZbmKvMvgbrAfCQK4cvP2VxrpglVMag6kQNRRRjyU52MOIw/b4oWk0RITyEaE/p7hTtc+z1QkIe8BIbo3rVfcu2LrOXtgHJDMSyIIJA1LsBqTFX9wi2ThlLDKVGx3G4I9xBo22uhS5K5xCK2GKssMgiNjmGgO3jUXh1uc0CYKjSfOT4V25pv57rG0DDXEQnoWgx8YPwNEH4D2N7Ik3FYKd4IYEBo26OD6Gl5IptNj8OaUIygunwwdJMdIOwk9PP+dK1XNmMGQBOpAgefU9fGiBuDTUdendGsAHY9IqN92JkeBOxGngD1jbfxoQCKbZ6FI9/8a9rZMYoGqE+cxNZVkEoqTvXe0s22jo4+leVlaGKNApAmN4/n41qZEa+le1lCWc82pnb0+Vc3HrH61lZVFmpbT+f0ria9rKohOxZ/Cw/lnH/2NUJ5+dZWUXgHyaxOk1sFI0rKygCPMum+1bi2Om9eVlUWdhaEaetSbUjb5xWVlCWdcqkgEfzP87UR4Xi3w9wPaYgCJX8ridQw189enlXtZQ9BFkDHresLcWcrCRO/v94oPg7uW9bY9Wj4yP1rKynvpCvID5xxVxrvZqQEADebSY19/T30oXcHnRgPaBYg+Mbj5VlZQX2F7AfPWTWVlQo2W6RXdbor2sqFkDHYroK7WVy2lH7Rk17WUcQWGeB8W7BLyhVY3FQDMqOohwxlXBB0EbU+cG+0m4lhbbKXbUsxIGYm7n0EQO7K7aadKyspqimLbo84VzWGuqp7ZgrW+8zDMxHbAs2u47YZd/6IbaQ1cQ4mlu5bUK7FBMyMzANaIJY7k9kw+FZWVmn2Oj0ChzIpKkNdhWXO0wzQHAnKe9qw0kaKNRWWuOLeYA5ltkntSTo69kqGQJkkKzDwJHmaysqkEBca7XLjPDCTt3dPAe10FZWVlSiWf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Elements of Sportscape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71600" y="914400"/>
            <a:ext cx="2895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Aesthetics</a:t>
            </a:r>
          </a:p>
          <a:p>
            <a:r>
              <a:rPr lang="en-US" sz="3200" dirty="0"/>
              <a:t>Music</a:t>
            </a:r>
          </a:p>
          <a:p>
            <a:r>
              <a:rPr lang="en-US" sz="3200" dirty="0"/>
              <a:t>Colors</a:t>
            </a:r>
          </a:p>
          <a:p>
            <a:r>
              <a:rPr lang="en-US" sz="3200" dirty="0"/>
              <a:t>Smells</a:t>
            </a:r>
          </a:p>
          <a:p>
            <a:r>
              <a:rPr lang="en-US" sz="3200" dirty="0"/>
              <a:t>Lighting</a:t>
            </a:r>
          </a:p>
          <a:p>
            <a:r>
              <a:rPr lang="en-US" sz="3200" dirty="0" smtClean="0"/>
              <a:t>Motion</a:t>
            </a:r>
          </a:p>
          <a:p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</a:rPr>
              <a:t>Concessions</a:t>
            </a:r>
          </a:p>
          <a:p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</a:rPr>
              <a:t>Merchandise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914400"/>
            <a:ext cx="47244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</a:rPr>
              <a:t>Parking</a:t>
            </a:r>
          </a:p>
          <a:p>
            <a:r>
              <a:rPr lang="en-US" sz="3200" dirty="0"/>
              <a:t>Seat Comfort</a:t>
            </a:r>
          </a:p>
          <a:p>
            <a:r>
              <a:rPr lang="en-US" sz="3200" dirty="0"/>
              <a:t>Seat Access</a:t>
            </a:r>
          </a:p>
          <a:p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</a:rPr>
              <a:t>Sponsor Marketing</a:t>
            </a:r>
          </a:p>
          <a:p>
            <a:r>
              <a:rPr lang="en-US" sz="3200" dirty="0"/>
              <a:t>In-Game Entertainment</a:t>
            </a:r>
          </a:p>
          <a:p>
            <a:r>
              <a:rPr lang="en-US" sz="3200" dirty="0"/>
              <a:t>Signage</a:t>
            </a:r>
          </a:p>
          <a:p>
            <a:r>
              <a:rPr lang="en-US" sz="3200" dirty="0"/>
              <a:t>Replay Screens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49300" y="6338887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HoboD" pitchFamily="34" charset="0"/>
              </a:rPr>
              <a:t>Identify WHAT these are and WHAT THEY MEAN at an event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5715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</a:rPr>
              <a:t>***These 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</a:rPr>
              <a:t>Four Elements generate income for your event!!</a:t>
            </a:r>
            <a:endParaRPr lang="en-US" sz="2000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Event Evaluations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838200"/>
            <a:ext cx="80772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Evaluations are on-going during an event</a:t>
            </a:r>
          </a:p>
          <a:p>
            <a:endParaRPr lang="en-US" dirty="0"/>
          </a:p>
          <a:p>
            <a:r>
              <a:rPr lang="en-US" dirty="0"/>
              <a:t>Used to improve and manage offerings</a:t>
            </a:r>
          </a:p>
          <a:p>
            <a:endParaRPr lang="en-US" dirty="0"/>
          </a:p>
          <a:p>
            <a:r>
              <a:rPr lang="en-US" dirty="0"/>
              <a:t>Typically conducted by management &amp;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SWOT Evaluations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458200" cy="48006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S = Strength</a:t>
            </a:r>
          </a:p>
          <a:p>
            <a:pPr lvl="1"/>
            <a:r>
              <a:rPr lang="en-US" dirty="0"/>
              <a:t>Things that went well, positive results</a:t>
            </a:r>
          </a:p>
          <a:p>
            <a:pPr lvl="1"/>
            <a:endParaRPr lang="en-US" dirty="0"/>
          </a:p>
          <a:p>
            <a:r>
              <a:rPr lang="en-US" dirty="0"/>
              <a:t>W = Weakness</a:t>
            </a:r>
          </a:p>
          <a:p>
            <a:pPr lvl="1"/>
            <a:r>
              <a:rPr lang="en-US" dirty="0"/>
              <a:t>Things that went poorly, room for improvement</a:t>
            </a:r>
          </a:p>
          <a:p>
            <a:pPr lvl="1"/>
            <a:endParaRPr lang="en-US" dirty="0"/>
          </a:p>
          <a:p>
            <a:r>
              <a:rPr lang="en-US" dirty="0"/>
              <a:t>O = Opportunities</a:t>
            </a:r>
          </a:p>
          <a:p>
            <a:pPr lvl="1"/>
            <a:r>
              <a:rPr lang="en-US" dirty="0"/>
              <a:t>Things/areas that can be improved, capitalized</a:t>
            </a:r>
          </a:p>
          <a:p>
            <a:pPr lvl="1"/>
            <a:endParaRPr lang="en-US" dirty="0"/>
          </a:p>
          <a:p>
            <a:r>
              <a:rPr lang="en-US" dirty="0"/>
              <a:t>T = Threat</a:t>
            </a:r>
          </a:p>
          <a:p>
            <a:pPr lvl="1"/>
            <a:r>
              <a:rPr lang="en-US" dirty="0"/>
              <a:t>Things which could become a problem, area of concern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Component Evaluations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Sales Evaluations</a:t>
            </a:r>
          </a:p>
          <a:p>
            <a:pPr lvl="1"/>
            <a:r>
              <a:rPr lang="en-US" dirty="0"/>
              <a:t>Ticketing, Season Ticketing, Packages</a:t>
            </a:r>
          </a:p>
          <a:p>
            <a:r>
              <a:rPr lang="en-US" dirty="0"/>
              <a:t>Fan Enjoyment Evaluations</a:t>
            </a:r>
          </a:p>
          <a:p>
            <a:pPr lvl="1"/>
            <a:r>
              <a:rPr lang="en-US" dirty="0"/>
              <a:t>Fan Reactions, Consumer Evaluations</a:t>
            </a:r>
          </a:p>
          <a:p>
            <a:r>
              <a:rPr lang="en-US" dirty="0"/>
              <a:t>Return On Investment</a:t>
            </a:r>
          </a:p>
          <a:p>
            <a:pPr lvl="1"/>
            <a:r>
              <a:rPr lang="en-US" dirty="0"/>
              <a:t>Repeat Purchases – Individuals &amp; Corporate</a:t>
            </a:r>
          </a:p>
          <a:p>
            <a:pPr lvl="1"/>
            <a:r>
              <a:rPr lang="en-US" dirty="0"/>
              <a:t>Sponsorship Evaluations</a:t>
            </a:r>
          </a:p>
          <a:p>
            <a:r>
              <a:rPr lang="en-US" dirty="0"/>
              <a:t>Venue Evaluations</a:t>
            </a:r>
          </a:p>
          <a:p>
            <a:pPr lvl="1"/>
            <a:r>
              <a:rPr lang="en-US" dirty="0"/>
              <a:t>Capacity, Perceived Crowding, Entry, 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Represents benefits of sponsors &amp; advertisers for being involved in an event.</a:t>
            </a:r>
          </a:p>
        </p:txBody>
      </p:sp>
    </p:spTree>
    <p:extLst>
      <p:ext uri="{BB962C8B-B14F-4D97-AF65-F5344CB8AC3E}">
        <p14:creationId xmlns:p14="http://schemas.microsoft.com/office/powerpoint/2010/main" val="27293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Standard 4.1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ID Sports scape elements for venue/event</a:t>
            </a:r>
          </a:p>
          <a:p>
            <a:r>
              <a:rPr lang="en-US" dirty="0"/>
              <a:t>Complete a SWOT Evaluation</a:t>
            </a:r>
          </a:p>
        </p:txBody>
      </p:sp>
    </p:spTree>
    <p:extLst>
      <p:ext uri="{BB962C8B-B14F-4D97-AF65-F5344CB8AC3E}">
        <p14:creationId xmlns:p14="http://schemas.microsoft.com/office/powerpoint/2010/main" val="23287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Standard Four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924800" cy="39163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Students will assess the importance of event marketing and entertainment in sports.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010">
            <a:off x="304800" y="3775673"/>
            <a:ext cx="4191000" cy="254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051">
            <a:off x="3547912" y="4453356"/>
            <a:ext cx="3350893" cy="194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038">
            <a:off x="6566906" y="3609745"/>
            <a:ext cx="2274090" cy="29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0652"/>
            <a:ext cx="1371600" cy="206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0"/>
            <a:ext cx="89281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Marketing Defined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Applying marketing principles to the marketing and promotion of an event.</a:t>
            </a:r>
          </a:p>
          <a:p>
            <a:pPr lvl="1" eaLnBrk="1" hangingPunct="1"/>
            <a:r>
              <a:rPr lang="en-US" dirty="0" smtClean="0"/>
              <a:t>May or may not be team oriented</a:t>
            </a:r>
          </a:p>
          <a:p>
            <a:pPr lvl="2" eaLnBrk="1" hangingPunct="1"/>
            <a:r>
              <a:rPr lang="en-US" dirty="0" err="1" smtClean="0"/>
              <a:t>Superbowl</a:t>
            </a:r>
            <a:r>
              <a:rPr lang="en-US" dirty="0" smtClean="0"/>
              <a:t>, NBA Finals, Stanley Cup Playoffs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May or may not be “mainstream” sports </a:t>
            </a:r>
          </a:p>
          <a:p>
            <a:pPr lvl="1" eaLnBrk="1" hangingPunct="1"/>
            <a:r>
              <a:rPr lang="en-US" dirty="0" smtClean="0"/>
              <a:t>X-Games, World Chess Championships</a:t>
            </a:r>
          </a:p>
          <a:p>
            <a:pPr lvl="2" eaLnBrk="1" hangingPunct="1"/>
            <a:r>
              <a:rPr lang="en-US" dirty="0" smtClean="0"/>
              <a:t>Movie Premier, Back to School Night</a:t>
            </a:r>
          </a:p>
        </p:txBody>
      </p:sp>
      <p:sp>
        <p:nvSpPr>
          <p:cNvPr id="4106" name="AutoShape 13" descr="data:image/jpg;base64,/9j/4AAQSkZJRgABAQAAAQABAAD/2wBDAAkGBwgHBgkIBwgKCgkLDRYPDQwMDRsUFRAWIB0iIiAdHx8kKDQsJCYxJx8fLT0tMTU3Ojo6Iys/RD84QzQ5Ojf/2wBDAQoKCg0MDRoPDxo3JR8lNzc3Nzc3Nzc3Nzc3Nzc3Nzc3Nzc3Nzc3Nzc3Nzc3Nzc3Nzc3Nzc3Nzc3Nzc3Nzc3Nzf/wAARCABnAP0DASIAAhEBAxEB/8QAHAABAAIDAQEBAAAAAAAAAAAAAAYHAQQFAwII/8QAShAAAQMDAgIFBQoJDAMAAAAAAQACAwQFEQYhEjEHE0FRYSJxkaGxFBUyMzRSdYHB0SMkNYOTsrO08Bc2QlNUVWJjcnN0wkPT4f/EABoBAQADAQEBAAAAAAAAAAAAAAACAwQBBQb/xAAxEQACAgEDAgMFBwUAAAAAAAAAAQIDEQQSIRMxBUFRFIGRofAiMjM0YXGxIyRCRFL/2gAMAwEAAhEDEQA/ALxREQBERAEREAREQBERAEK+crRut5obVFx1kzWkjLWDdzvMFxtLlnG0llm/lec0sUTS6V7WNHMuOAog69X6+EtstEKamPKpm548Oz0Ar6i0XJWOEt6uk9Q/5rTsPrOfUAquo39xFHWcvw45+R1qnVNlpiQ6vY8jmIgX+xc6XXtqYcMiqn93kNA9ZXSpdJ2SnAxQskI7ZSXn1roR2ygiAEdFTt80TfuTFz80hi9+aXzIv/KDQZ+SVOPOz717Ra9tTzh8dVH4lgPsKkpoaUjBpoT+bH3LWnsdqn+Nt9M782B7Fzbd/wBL4HNl6/yXwNSl1TZalwDK+NhPISAs9q7EcrJmB8b2vaeRacgqOVmh7ROCYRLTu/y3kj0HK4U2krzapDNZ6wvx2Md1bvRnBXN9sfvRz+xzqXQ+9HK/QsLIX0q9otZXG3Te5r5SlxHM8PBIPq5H1KZWu8UN1iMlFO1+PhNOzm+cKcLYz4XcsrvhPhdzoIsZWVaXBERAEREAREQBERAEWMgBeEtZSxO4ZamGN3c94B9acjJsItT3xov7bTfpW/envjRf22m/St+9MP0OZRtotT3xov7ZT/pW/ethj2vALCHA8iORTDGUfaIiHQsEgcyFhxwMlRKuq6nUtW+3Wp5it8ZxU1Y/p/4W/wAernCc9pXOaj+563HUVRWVJt+nI+vn5PqD8XH9fb5+XnXpadKU9PL7qub3V9a45c+XdoPgD9vqXYtltprXStp6OJsbBz73HvJ7St0KKry8z5IKrL3Wcv5GA0AYA2WVlFaXhERAEREBg8kx3rKIDTuFtpLjCYaynZKzsyNx5j2KC3fSldaJfdtmllkYzfDfjGD/ALD+N1YywRkKqyqM+/cptohZ37+pDdNayZUllLdSIpj5LZuTXnuPcfUplkKJaq0lHXh9Xb2NZVjd0fJsv3Hx7e1czSWp5KSVttuzncAdwRySfCjPLhd4exVwslCWyz4lMLZVS2W+5lgosNORlZWk2BERAEREAREQEa13caigtEMVJM6CatqWU3XM+FE0hznub/i4WOx44VBTX17pXGCkoIY3HLWyUkUzyO9z5Glzj4k+hXh0l/I7R9Ij9hMqq0hNV02n6t9LQuqpnzx9T1jGmIFoPECS4ZyHN25bbr0NNtjW5NGK9SnPajhe/dTnHVW7P0bTf+tdOqqmmfqbXVW6qcGtyX2mnjEjsbhmWb4O2Dgnsyu3dDRNt0ZudFW01G000boYmRmOHhzx4w7cvIODtzOc4Ci+pq2gudZHWUMJhfJE0VMXAA0SAAZbjGxAHYN8rTBxnykZ5xlDhnm+71jHuY+noGuacFrrZTgg/o1YXRbfJvfCliY1sVPVSyU81PHtGJBGZGyMbyYSGuDgNuRAUM0nDFfr3Q2i6h8sM5cxkzPjY8NJADu0bcjnG+MKSdHcMUGoqWGCbroYrxMyOXGONoppgD9Y3UL1Ha1jklTu3J54LvWCgTvXknpkZv8AV1FzrBYre8sJHFWTD/xs+b5yu5b6GnoKSOmpYwyNg2A9p8VmkoaakkmfTwtY6Z3HI4c3O7yVsqEY85fcrjDD3PuMLKIplgREQBERAEREAREQBERAYwofrbTjayJ1xoo/xmMZkY0fGt7/ADj1qY5XyRkclCcFOO1ldlcbIuLIZoTULqiMWysfmZg/AuPN7R/R849nmU0BKrTWFqksl1juNFmKKV/G0j+hINyPN2+lTqxXNl2tsNWwYc4Ye35rhzCqpm03XLuijT2NN1T7o6SIi0GsIiIAiIgIb0lfI7Rj+8R+wmVVaElrJ4Z6KCmgkgiY6SR5Y50oD2huGgZG5a3JI27wrV6S/kdp+kR+wmVWaKHFa5RC1pl67MoIB26v8GXf4Q/OezPPmFqzjTSI6dN6uOHj67e8+taS1dLRU1JPTwRwTsYWPLHtlzG0ZBzgY4icHBzk79ikuhtMWHVOhpYW04iuLHuZJVlmXMfniBBzuOEgEedRrVwLLNCKoN64yxdXwgY4hEeuLcbcPFw8tieS6nQ5qP3vuz7LUH8XrXZiPzZQOX1gekDvVkE3pcx4aIax/wB497zn5Z5x7jq3C2WjQOm62ppmzSXacvpaeoqWgOJIw4sA5NAyc9vfghcPosGLpbMf3m/90lW104R1Db5QSPe91M6mIjb2NcHHix5xwrV6LPypbPpN/wC6yqxLNDk3yzL2uUV2ReoWVgIeS803jITIVH621BeaXVdzgprpWRQsmwyNkzgGjhHILijUuoSMi73A/n3LXHRylFPK5LlS2s5P0VlZVfdElxuFwpbk641c9Q5krA0zPLi3Y5xlWBlZrI7JbWVSW14MosIFE4CcJxBcXWc81Npa6T00jo5o6dxY9hwWnwVQaf1Fe5rk1k12rXsLXeS6ZxGwU3D+lK3yiXU0u1pJl85CxkKrhdrkeVdUn84Vu2e43GS60jJauocx0wDmuecELyIeKQk0lF8m6fhU4RbclwWMiwmd16h5ZlYKFRzVmpBZomw04a+skGQHcmDvP3KMpKKyyE7Iwjul2JEXALAcP4KpqouFyukwEk9RUPduI2k+po2W1Qw3i3VlPI6Ktp2GZgc7DmtwXAb9izLVZ7R4Ma1258RLC1lA6o07VBkXWOaA8ADJGCCSPqyoFouoq479Sx0j3Fj34lYD5Jbjcn1bq1gBjftXnDSU0DnOhgijc74RYwDPnwrJ07pqSeC6zT77FNPGD3RYTKvNJlFhEBlERAQ3pK+SWj6RH7GZVfoGqk9xyUxkdHC2qp3Ese5mz+IOyQRt5DVaHSX8jtP0iP2MyrDQM720U0UcQ+Uwtc9oHFI1+csJI5eQCN+0rV/qyOaX87D3/wAM+9ZXCtmsdKK0ls1S9rqiNxd5D2sacAE+Tu45CjOnrmbNfKG5BvEKaYPc3vbyPqJUj10RJQwOezLopyxha0ARt4AXDbbBcQRz2B3Wzozo7qLqz3xvpfQ2xg4sP8h8rRzO/wAFvifq71o084R0+X55M+vrn7U13wl/CJN02RR1enbTcYSHtbPhrx2tezP/AFCjfRZ+VLX9Jv8A3WVSfpFqaCu6NIZbSPxGKqZHAcYBawuZkeG2yjHRZ+U7X9Jv/dZVyH5dr9yqX46L1CFAhXnG4/Puv/553b/fH6oUi030i09lslLbn2uSZ0DS0yCUNDtyeWPFR3X3887t/vD9UKYaT6PrPeNPUVwqpawTTsLnBkrQ0bkbDh8F6k3WqY9Q1PbtW46reku3Nsgr30kjZ3yOjipWvDnOwBlxPYN1HXdK12c8yR22jEIOCCXux4FwOPUofqehhtd/rqGmMnU08vAzrHZdgAdqktu1RqGitMdup9PxOpBHw4dQyuEgI3J33z3rnQrSTSzn9RsjjKRPtHa3o9Sl1O6M01a1pd1LncQeO0tPb5lydU9JkFtq30dppmVckZ4XyvfiMO7hjd2/mCrGCC7W2oFdDR1dO+El4k6h4DBgjmRywStnRlugu2p6Ciq94HvJe0n4YDS7H14wuezVRbn5ehzpRXJI63pIku1luFuuVFGx08DmRywEkB3YCD2eOdlFtNflRn+h/sVpdI2nbU3SlTU09HBTzUga+N8TAw/CA4TjmCqt01+VW/6H+xU3OD0driscM0aRxc016lgWG5ttVW+Z8JlDmFuAcY3B+xSOk1YypqYYI6BwfI7hBLx2/UuBpq2Q3WtkgqC8NbGXAsODnIH2qV0ulaClqYqiN85fE4OHE8YyPqXyuijqXBODW02a6Wl6jU093yNKbWPUSvimt8jJGHBaXjIPoXZF5oza/fDrPwWNx25+b51zdXWqCopH1oc2OeEbudsHDuPj3KChzuHg4jwk5xnYHlnHerbtXfppuMufQro0dGqrUofZafJNINXe6ZmQw2+V73nAaHjf1KDajqn1l7rZZDykLAAcgBu23oVgaStUFLRsrOJss8zfhDkwdw+1V7qCB1Ne66J44cTuI8QSSPUVOXWdSlY+54HjXTTUalwmWLoy1xUNngmDR19Q0SSPxvvuB9Qwu9JgMJIBxvhcbSFfHW2KmDHAyQsEUgzu0jb2YK7EvxbvMvSrx01g7VtVa2+hD6PXTKqtgpxQPb1sjWA9aNsnHcpNeK4Wy2z1jozIIhnhBxncD7VUtl/LVD/yI/1grN1l/Nmu/wBA/WCoptlKEm/IzUXTnXNvyOPTa6ZUdf8AiD29VC6X40b4xty8V5M6QISXB9BI3DSRiQHJ7By9ah9q5V3/AApfsXvpmjiuF8paao3ic4lzc44gATj2KhX2NpJ9zKtVfJxSfc7g1/Wdbl1HT9Xn4Ac7i9P/AMUysV5pbzSdfTEgjZ8bubT/AB2riaystvZYpqmCmjhlgALHRtDc7gY2581HdATyRag6ppJZNE4OHm3B/jvVynZXaoyecmiNttVyhN5yWgiBFsPQI/rS01F0tLDRMbJVUs7KmGNxwJC3ILM9mWucM9mVTcVPX2hj6Gnq6eCASmQQXGjkbLG4gA58ggnAG7SQcdmV+gyFjHirq7dq2tZRXKD3KUXhlFUdbUT3KndfK+21FF17JahkcEgdIGHLQcRDODjn2Lzv92v1+jqIKu/UTaSaTjNOxsoaB2N+KyQPHmd1fWPFMKa1EU8qP18CMqpS7y+viUzXVVvqOjik09Fc4G1cJa6TigmLHeWXHDuHx7l0ejLTVRDWUtU5kraSlfJP10sZj6+V7OrAY12HcDWl3lEDJdy2Vq4QDBUXe9rivM4qVuTfkZWCsoqC8oDXsEztY3UtikIMwIIYd/JCtvo7aW6MtYc0g9UcgjB+EVIi1ZAV9l7nBRx2LJTykiqOlLSdU+vfe7dA6aKVoFTGwZc1wGOLHaCAM+Zci3dJd3t9rZQCKnmfEzgjnkzxNAGBkciVd2FqPtdDJL1slHTOk+c6FpPpwpR1C2KM45wdVixiSyVpo12qtUyP9866oFnLHNmL42DrgRjhb5PpI9OVDrta7ppG8t4y+KSF/HT1IHkvAOxH2jzhfobhAAA2AGy+J6eGojMdRFHKw82yNDh6Cux1O2Te3h+QVuH2KNuuq9Q6qoH0ZjjNPC3rZ/c8ZGQ3fLiSds9g5lczTcEzbo3ihkHkO5sPcv0FTUdNSM4KWCKBh3LYmBoPoXtw+JUbb1OqVUY4TLK9R05JpFTwmpgcXQmaMkYJZkFdG1VlcLnSmWoqer60cXE52MeKsjHiU4fFeDDwxwaam+Pr1NtniammnWufr0K81FdZ7rUCKGOQUzD5A4T5Z+cfsX2/S9W20iqGTUfCMHc37+1T/h8U4Va/D1OTlZLLZUvEZQjGFUcJfMr7Tl2ntc/VSskNK8+UOE+Qe8faupq/Tpu8ba638JqGtwW/1rezB71LsLHCrqdL06+nKWUZNbOGreXHHqUvDPX2iqJjfPSTjYjdp+sHmF0oNR3mvq6eCWske10zA5kbQCRxDY4GVaU1NDOMTRRyDue0H2r5ho6eA5ggijPexgHsXFppJ4UuDyVopxeFPgqi92ursdyc7ge2MScUEoGx3yN+8dy97rqyvutD7kmEDI3Y4zGDl2PPy3VqvibI0tkAc08wRkLwZb6NjuJlLA1w5ERgFd9mayoy4Z16OSbUJYTK1tVnnjsV0uVRG6NhpSyIOBBdkjJ82B61x7e+piq2TUQcZ4cyN4RkgAb7doVp6tHDpu4D/JKgehMHUsGf6t/sVFlSjOMUZrqVCyFaZ5XnVVfd6UUswiii2LhGDl5Hfk8lI9A2KemdJcqyMxue3ghY4YPCeZI7OQUtFBSiTrG00If84RjK2QMLTChqe6bybIaVqzfOWWRWaWrFc53WvE2CBHx78eX8IDefDszwwfORKcZ5pw75WcK9RwaYxxkyiIpEwiIgCIiAIiIAiIgCIiAIiIAiIgCIiAIiIAiIgCIiAIiIDXr6SKupJKaoBMUjeF4Bxt51zLbpm2WyrbVUkTxK0EAukJ580RRcU3lkXGLkm0dpZRFIkEREB//Z"/>
          <p:cNvSpPr>
            <a:spLocks noChangeAspect="1" noChangeArrowheads="1"/>
          </p:cNvSpPr>
          <p:nvPr/>
        </p:nvSpPr>
        <p:spPr bwMode="auto">
          <a:xfrm>
            <a:off x="63500" y="-374650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AutoShape 16" descr="data:image/jpg;base64,/9j/4AAQSkZJRgABAQAAAQABAAD/2wBDAAkGBwgHBgkIBwgKCgkLDRYPDQwMDRsUFRAWIB0iIiAdHx8kKDQsJCYxJx8fLT0tMTU3Ojo6Iys/RD84QzQ5Ojf/2wBDAQoKCg0MDRoPDxo3JR8lNzc3Nzc3Nzc3Nzc3Nzc3Nzc3Nzc3Nzc3Nzc3Nzc3Nzc3Nzc3Nzc3Nzc3Nzc3Nzc3Nzf/wAARCACTALADASIAAhEBAxEB/8QAHAAAAQUBAQEAAAAAAAAAAAAAAAIEBQYHAwEI/8QARxAAAQMDAgIFCAYHBgYDAAAAAQIDBAAFEQYSITETQVFhcQcUFSIygZGhIzNCUlWxFheSlMHR0iQ2YnJ0siU1U4Ki4UNFVP/EABoBAAIDAQEAAAAAAAAAAAAAAAAEAgMFAQb/xAA0EQABBAECAwQIBgMBAAAAAAABAAIDEQQhMQUSQRMiUZEGFDJSYXGhsSOBwdHh8BYzU0L/2gAMAwEAAhEDEQA/ANxooooQiiiihCKK8JxknlUWb/a0z1wVzo6JTZwppxwJV7gefOugE7LhcBupWiuYeSRnkDyPVSgoHrFcXUqvCaStWATkcO2s31p5QeiU5AsCwVj1XJfAgHrCO099WRRPldytVM0zIm24q5XrUtosriG7hMQ24vGEAFSsHrIHId9PI1wYksofYcQ6w4ModQrKVe+vnV11x51brq1LcWdylKOSo95POpGwX+fYX+kgufRLP0rC+KHB3jqPeKfdw6m906rPZxPv94aL6EGOGKVVX0xqaJeIhdhkhTY+mjLOVtd47U99WVtxLiQpJBBrNc0sNOC1GPa8czdkuivN2Kby50aG0XJchlhsc1OrCR865V7LpIG6c0VDo1Fbn4glRZKHmi90IUg8CrGeHbUq0sLQFDkaNkAgiwl0UUULqKKKKEIzRkVwlOraZWptvpFhJKUbsbj1DPVWcnyrBJIXZHUqScFKpABB6wfVqyOF8nsC1TLPHFXOaWm0VmX610fgq/3kf015+tdH4Mv95H9NW+pz+6qvXoPe+60xXEEVjflYhdDqJqSUjZKjjj/iSSD8impj9bCPwZf7yP6aresdVtamYipTblRnGFlW8u78gjiOQ68UxiwSxyguGiVy8iGWIhrtUnQV6kwNRW9gy3fNHnOiU0Vko9bgOHIccVe9Z6tmaZu0dsRGZEV9rcAVFCgoHj63HtHVWQsuqjvNvNnC21pWkjtBz/Kr95VbpCnR7S2yd8nb05KeSUKT1+Jx8Kvnha6dtjQpeCdzYHUdQmeq9fvXmCmJAadhtLH9oJWCpf8AhBHV21TmGlvPIbYQVLVyAHL+QpLLbjriW2k7lqOAKtttt7cBnCcKeUPXWRz7vCls/Oh4bFysHeOw/dN8OwJuJzW890bn9Aq9c7eIKWAXNzjgUVHkARjGKnL3oyVEtEW7QAuRGdZS46gDK2SRknvT+VMNUfWRvBX8K2rTqQrTtuBGQYrfD/tFQxs2U4kczjZN2rMnBiblywtFAVSwK3TpNtmNzILxafb4pI5HuPaD2Vfh5TUsxh5ralecKGXN72G0q69oAJI+FNfKLo8W1S7rbG/7Go5faSngyT9of4T19nhyoauGcc8cK0A2HJAeRsswvnxXFgNLa27/ACzoF6+TOjbkLZWtsNggDJwjn7qxiQ+9JX0st5x9zHFbqio/OtF1rcoY8n9oi29WY7/RoT1EJbGSCO0EDNZsQFcCSAeZFRwowA51dVPNlJc1t9FpFuiFqNpy1gEEMGW8nsU4eH8flWnMp2tpHYKyYa9tyZvnadPr6ZKEtpV53wCU8AMbcCpD9a6fwZf7yP6aQdizucTy/ZaLMzHY0N5vutNorMv1rp/BV/vI/po/Wuj8GX+8j+mo+pz+6pevQe8tMyK9qpxdWh+32+Q5FLD07Km2uk3kNj7ROBzq0tK3oCu0UuQQaKaBBFheOo3I4c+qsX8o9o9G37z5lCTHm/SJSRwDgwFp95wfea2uqzriy+mbFIjtoy+2C/H/AM4B4e8ZHvq/Fl7OQE7FLZcPaxkDcKJtFr0vc7ZGmt2qGOlRuKdo9U9YPgaefo7pv8LhfsisXBPHmPlXm4/eV8a0ThuJsPNLNGawCiwLaf0d01+Fwv2RTDUGm7GbJN8ygRWpCWVKaWkYIUBkddZLuP3j8TRkn7RPvobhuBvnXHZsbhXIjORxApRUpasqKlqwAOZOAMAfAAe6lxYz8x3oojDr6/utIKvyrQvJ1pm7229ekLjD6CP0KkfSLTuJOOoeFMyzNjaT1SsMLpHAdFA6ctL6GxIVHcLrvsJ2EkJ/matEbTl0eGfNuiT951QT/wC/lUDcfKBf25clhl2MhCHVoSQzxwFEDmeymL7Op7xFemTZbymURfOsOv7Uqb48QkcOrrFecyOCuyZTNO+r/tL0sHHBiwiDHZt/bVgvGm7MpbfpXUkWMtIIDaMKPHt4/wAK0GwLjC1RWIsxmUllpKOkaUCFYGM8DWUO6CkRy6lc5vLb7DJ2tHBLhAzz6s14jRNxbebFvnN9M5IdZSRubIKM5ORnninmY0LYhE1+g20SL8qd0rpXx6nelsshlqQw4y+hK23ElK0qGQoEYINYVq/TztgvDsdtClRV+uwvaTlPYe8cvhTxGpNV2FDAfmOFt5oONecEOhaT155/OrZofUtz1KbnGuBYUW46eiDaNvFW4ceJ7BVsbJca3ii1VSyRZVMOjlli3XFNNsqWotNqUpCDySVYzjxwPhU1om3x7hqBpuY2lyM2hTi0r5KwMAH3kVzn6Sv9tSPObY8UpGCpkdIP/HNQ+xxGSUrTjnkEVoW2RlNO6zQHRvBe3ZbL+j+nMD/hcEd22j9H9OfhkL9n/wB1jO5X3j8aNx+8r40t6m/30367H/zWzfo/pzrtcLHems3XEjX3VwhWthuPEce6NAbGAG0+0s+4E/CoLcfvK+NW7SzC7dYp11OEyJh8yh9oB+sUPd+Vccw4zC8us9ENeMl7WNbQ6q1WNlF31C5JZbAhRQI0VOOAbRwGPHia0BIAGB1VBaQtqYFsbAABIqerHW4BWiK5PIynI9ocRXWo68XWHaI6ZE94MtKWEBZBICjyz3V0Ak6LhIAsrINd2w2PU3nLCEliSrzllJHDII3pPv8A91WPprSLX6RVEY6Dow4cMpJHdjtzwqW1jBY1Lpt523utSFx/p2FMrCsn7SfeOrtqh6UuWIMqAtrpwlJcaa4ev2p4/H41ogmWEeLd/ksuhDOQNnahS6b5Yugeect5aDKUqKVxUgqCjgEVKaZl2q43FIjQAy6y6ncl1hKFDPI1Tn4VymR5vTQHUyHQnbgpCEpSoYSkZzn+VWTRjUoX56TJjqYS+61tSojPAYPKiVjAwkHX5qUMj3PAI0+SZ33Xt/YuU2Gw9HbbafWhKks+tgEgcSSPlVUn3i5XMn0hcH5APAoUshP7I4UvUf8AeG5/6pz/AHGtUsGnLK/pGDJftcVb64KFrcU0CoqKM5z20w50WOxruXdKNbLkPc3m2WNDh1cuVXhmwtqsCpXn9wBFl856MSDszk+pj7nDlUDZtLXO7Wd25RzH6Bjdv3uEKJSMnAxj51Iafg6kvlskejZzYiMNearQ6vb9HjO0YSeHGpzuB9l1Vuq4GlppzSbGisU7SzLL0kC53VWyZFbyqSSSFlIyeHMZ4Hqoi6WaclxkG53Ub50lvIk4I2hXEcOBOOJ66gLCNVamMnzG4pKm1NuOF9YTlQ9g8Enlik2FWqL1cXYtuuQS/GUt4qcUAAVHaoghJznNLGOQAjnGm6aEkZohh12TPVFuRAj2haX5Dxkww4oPObgg9iewd1QIUUqCkkpUOSknBHgasDFqvN+u/oZUlp2RCbUhPSrwhKUkAgEJ7SOqpzQWn2Rqe5Wy9RY0lcZoZSRvSFZB4ZHYaZEojj7xsjVK9i6WTuigTSr1v1ff7ekJYuby0Dkl7Dg+fGrvpy/TdR6fuiruGHehcaCUhrAxnPEcc8RVf8qNuhW28Q2rfFajoXH3KS0kJBO7nTvyenGnL11fTM1ROGPh7RraTOP2jJ+ycbXIXqxqZkPJhpKGSkZEZOVlROMD3U9tr9tuId6GChtTStq0Oxwkg1BtCU1JuTxtanA8sKaSvBTkHAz+dLgPvW23zpUxh1ElZ3FbhGHFnOAAOyq3MBHdP1VrJHAjmGmvRR+oNs+/NwYDDaSFJYRsQBuWo93ece41dYkFuRfYlsjgqiWlsMBX3nOa1eOR8qrfk/jsJmSrxOlMxkxmyGXZCsAvKB4468Djw7avGmFWqBDjvxJapfnTi0l8p2hak+1gHvzVeYSKYNh91PBAJMh3P2VxaQG0BKRgAYpdJSdyQRSqRWiiqP5Wv7rJ/wBU3/GrxVI8rP8AdZP+qb/jV2P/ALW/NUZP+l3yWZQLdObYbm2+SWnFj7CihXx6/CuURUu0zRJVFKlJBHrAkcevI5VZNNxnZVvjtsgFfRqVgnHAZNONqthVtO3OM44Z7KzpOO5EMr2PaHNsj40tCPgGNNCxzHlrqB8RZTCPq6OrhIjutntSQofzqas9/tap8ZapzLaQ4CS6rZj41FPwIj5JdjNk9u3B+Ipk7YIas7FON57FZHzq1nGMGT2wWnzUH8H4hH7JDh5FRGoFodv1xcbUlaFSXClSTkEbjxBq32zVWpY1jjRI2n3nYrcZLaHxHcIUkJwFZAxyquOaddH1clBHUCjFd2U6jhNBqLcXktBO0IRIIGOzB4VqniODM1rQ8aeOixhw3Phc5xjIvw1XfTt7vFv05KgwLU5Jhub+kkBpagjKQDxHDgONGkL3d7Tb5bFqtbs1l1eXHAytWw7QMZSOHDjxppCk6ktkJ2FDU43FdzvaSltQORg8Txr2zXPUFijvxreytDbx3LCmQrjjHD3Vd22O4Oot1PiqBDktLba4V8Psu2irzdbOZRs9rcndIE9JtbWrZjOPZH50jSd3ulqukuRa7aua+4gpW0ltStg3ZJwOI48K52C532wF421gp6YAL6Rndy5Y+Nc7PLvtolPSLc24088kpWotBXDOevvqbpYTzat1+KiyKccvddp8E6st4usTVEqfDtrj890OdJGDaiUZIJ4DiMEDnTu13+9xtUXO4RbQ69OkJHTRg0slrl1AZHIc+2oqMrUDNwdnxlOsSns9I6nYCdxyfypQg3tyS7JVLWh976xwOkKX4kc6pkysRtlz27VurY8XMdXKx297LprG7XK8T2Xrtb1QXm2tiULSpJUM5zhVPNJXiDbLBdWZj+x151oto2klQHOmPoGQ6rdJm5UeZwVH4k04bsERH1inHPFWPypSbjHDxHyB1/IfunIODcRdJ2nLXzP7Jb+q2UnEeO4s9W87R/Oo6XMud4SGvNyGQoKwlGBnt3GptmFFY+qYbSe3GT86kYsCVKTuYZUpH3ydqR7+VZh46wGseLXxK1RwGQi8mWh4BUyTZ3o0UvvLb9XGEgZPE9tXLTyiLBp0DgDJkE/tCovUrKo8J9pe3ehaQrarI5jkak9Pf8h03/qJP+4U/j5cuXhl8u/NSQyMOHEzQyHblv6rVWvq0+FLpDP1afCl1BWoqj+VogaWSCeJlNgfOruTWP8AlVvfnt3RbGSeihcXOwuEfwB+ZpnEYXzCuiVzXhsJvqlaPlNwo8Z50Eo6FSTgZ4nIqYtUtmLapSJCEOIW6gLbUeKk4IyO8cKplpusRmIzHeWptaBjKk+r8RUy24h5O9paVg9aSDXmM1mRBkPLmaWa/NenwXY2RjsDXi6F6+CmblBZi2hl1pSHAt9RQ6BxUjaCAfA5pU6FbGXmmFPSGXFNIVvwFoyofGogrWWw2Vq6MHds3cM9uKkBdy4UGXCiyChISFKSQcDlkikxJESdK26eabdDM0CiTv8AwufouR5+/EVt6VlKlqyeBAGcj3U2jR3pToajtqccIyEjsp8xdT6RkzZQJU+0tBCByJGB7qVbZkSFDWFh5Uh71VKaO0oQOwntrgjhcRrQ18uikZZ2g22zp59VGltYc6MpO/dt2445zjFBbWlzoyhQczjZjjnsxUpcH4kidGmxl7N60l5Cj6yVAjie41IInwpt53SVJZcafy1ISPVWkHglXu6663HaSRzdfNcdlODQeXp5KtYJO3BznGMcc0LSpCilaSlQ5g8CKlrd5s1OlTZTgCGnFdEAncVLJ4HHYOdF6VGmRWpceR0khOG3tydil9isVEwVGXc2vh8FMZNyBvLp4/FNG7VPcAKIbpBGRlOM/Gkx7dJkF3aENhkgOKdUEhJPVUlcbqwiY0tiM0+pttshxTiiNwHYDjgabxpkd2POanqcQqS4lzc0jdyJJHGrDFAHVzKsTZBZzcq4v20tQ1Skyo7yELDag2ScE1ynRUxkRFBRUX2A6QR7JJIx8qcPy4qLcuFDS+oLcC1Lex1DHACj0w8GWEBiMVMthtLim9ysDxqDhDdbaD469foptM9XV6/LTp9V4w02bHMdKElxLrYSojiB14NSDEhlFuih9yEA2jhv3OqHHP1fLPeaglPOqCwXFYWrcpIOAT4VxdcQ0nc4tKE9qlYzXYpiCORtmqUZccOB7R1a39Fy1i+3JblvMI2NrWkpTjHYP4V20VKTLsy4qh9Pa3fOGsfaaWfXHuIz8Kg7zc4r8VcdlZWskesB6owe2m2mLp6HvsSYo/QhXRvD7zauCgfkfdXr+F4shwnCRtOJteO4rlRDOaYnW0ABb9CdS9GbWk5BHOu9QVgdMdx6CpW4NnLau1B9k/DFToqpMJtNdU1GcW2ppKwk7OlVtTnqyeysXkaRmvPuOyL5ZFPOKKlqVKVxJ5/Zra5MdElstuDKTUSdL20nJZGTV0U74vZVE2OyaudZDcNJzINsfuBnW6SzH29J5q8pZGTgfZ/jVfQopO9tRSfvJOPyr6AFjTDQv0a6WFq54AIV4g1WbtYI0pRVdLGy4rrfhKLSz7uR99Nx59ipRaRl4dRuI0szavE5nk+FjscGafNaiV/80cHvQf51MzNH25zPmF2cjL4kM3FopH7aeHyNQl30vc7TD88kCO7F3BPTR3gtOT8/lUX4nDsrdovyUm5nEsXZxrzT1u/wlY39Kg96M/lTlFzguezJb4/eODVOFe8MZHEUtJ6NYjvZJCai9KMxvtAH6K7okMK4ofbPgsUsFJ4gg++qJgHq4+GaNg6h8qVd6Ls6SfRNt9LH9Yvr/CvmOsj5UcADnAFUMoSeoGgpT91J91cHot4y/T+V3/LD/wAvr/CvKnmU+062PFQrg5cYTftyWx3BWapuAM7QBQKsZ6Lw/wDqQn8gq3+lcx9mMD8yrS5foCPZUtz/ACoNNHdRf9GMf+9X8qhChQbDhSoIJwFEHBPZmu1uhuT5zERlTaXH1hCS4ohIJ7SAadj4DgRjmIv5pGX0hz5DQNX4D97Xd68T3QQHQ33Npx86YrWVkrccKj95Rz+dW5OmrPAdW3crq/LktnauNbmfZI5jcrh+VTNthhnAsWnmWV//AKJpLzniOoflVzZsSAVEzyCodBmZBuZ5/M/oqvB0lKlW6NOVcLbFakpJaTKfUhSgDjONprt+h0g//d2L97V/TV+jaam3F9Em+ylSFp9kK4BPbgAYFTQ0tbcfUiqjnzE6K8cOhA1tV6zu+j4NrS/PhSJcYebrEZ7fua+yeIB4eFXptW9IV2jNRLWm7eysLQ2ArtqXQkISEjkKTJs2nWt5QB4JVFFFcUkV4UgjBFe0UITV+DHfGHGkqrNvKqli3wIVuigIDz6pDgHXgbR+dakqsh8oEO533VzjNuhSJCI7KGsoQdoPFR9Y8B7Q6+qmcMDtQSdknml3YkNG6p9niKn3aFDQCS++hHLkCRk+4ZPuq6eVxiGxMtrcZlDb5bWVlIxlII25+dJ0xYkacvDNw1BPhtKZSooitr6R3cRgHA8TUneZVtvN0E1ixP3B5KAhKpSyhoAHqQOfM86amymduHA2AlIcR5gIIolZgOfVU3a4tsnNYLBS8keshLqhnvHHjU7qnSq34vpW1w+gdCcy4KB7JHNaB1juqktOKacS40opcScgjqqeQw5sH4Ty1393UMd4wZ/xmBzfA/opC9wmIamhGSU7wrOVE8vGtLs+htNPWaJMlw1FS2EuOKMlwDJGSfa4VltxnqnIZ3oCXEAhRHI5xx7ql71q6ZcrXFtTAMeE00lDiQfWdIGOJ7O6q4IMr1djHu72tm1bPPiesSPjaOU1QpcdVybI5KEbTsNDUVk8X8lRePcSSdv5+FQXUcHBp5arbLus5EOA0Vuq4k8ghPWpR6gKukSHaW0ptUK0MXdtsf2iYvKVOOdexQ5AchTUk7MdoadSlIsd+S4uAoJ9qOJHmeS23yojIQmM2y6Eg52/ZV+ZrNG3lsPIfaP0jSgtH+YHI+YrY45tjOn3rG41JhsONrQA+CsI3Z+0OrJ68VnczRV5YQXYrTVxY/6kNwL/APHn8M1RiTspzXHqrszHkBa5o6dFo1vYiO6jdf2BSJjTclsnsUP5g1bm2W2x6iQPCs703IdFqsj77a23WFOQnEuJKTwOU5B7q0ZBykGsx7eVxC143czQUrFFFFRU0UUUUIRRRRQhFFFFCElecHFVa6WW53OSQ5Pebjg/VtK2g+OOfvq10UIVat+j7fFwpSAtfaRmpyPBjxwOiaSnvxTmihCaS4gcAW0Sh5PsqFZ5qvRjdwcckWtDcW4ElS459Vt89ZSfsq7uv51p1N5cRqU2UOpB7CRyqyOV0TuZqqlhbK3lcF85SYz8WQtiUytl5BwpDgwRUlYtPTLwFPIKY0BsEuzXuDaPDtPcK1e9WcPJBnW5i6BH1Re4OJ7iocx3VFtWC53p1v0mUtxWiOiisp2NIx2J7aedxFxboNVns4YA63HRRFvjJfZNo02y41CVgSJihh2V48OCe6r/AGCxsWqMlCEjcAOqndutseAyG2UJHfintZznFxsrTa0NFBcXorLww42lXiKiZGnYqll2OpcdzqU0Sk/EVOUVxSVXlWm5uoSy9K6dlLiVpK0jekjv8KscdBQyhKuYAzXTAr2hCKKKKEIooooQiiiihCKKKKEIooooQiiiihCKKKKELwivAADwFFFCEqiiihCKKKKEIooooQiiiihCKKKKEL//2Q=="/>
          <p:cNvSpPr>
            <a:spLocks noChangeAspect="1" noChangeArrowheads="1"/>
          </p:cNvSpPr>
          <p:nvPr/>
        </p:nvSpPr>
        <p:spPr bwMode="auto">
          <a:xfrm>
            <a:off x="63500" y="-633413"/>
            <a:ext cx="1562100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953000"/>
            <a:ext cx="2319867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94982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2209800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Event Marketing &amp; Entertainment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914400"/>
            <a:ext cx="8229600" cy="4419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Sports Properties</a:t>
            </a:r>
          </a:p>
          <a:p>
            <a:pPr lvl="1"/>
            <a:r>
              <a:rPr lang="en-US" dirty="0"/>
              <a:t>Types of Properties</a:t>
            </a:r>
          </a:p>
          <a:p>
            <a:pPr lvl="2"/>
            <a:r>
              <a:rPr lang="en-US" dirty="0"/>
              <a:t>VENUE – Stadium, Arena, Track, </a:t>
            </a:r>
          </a:p>
          <a:p>
            <a:pPr lvl="2"/>
            <a:r>
              <a:rPr lang="en-US" dirty="0"/>
              <a:t>LEAGUE</a:t>
            </a:r>
          </a:p>
          <a:p>
            <a:pPr lvl="2"/>
            <a:r>
              <a:rPr lang="en-US" dirty="0"/>
              <a:t>TEAM or CONFERENCE</a:t>
            </a:r>
          </a:p>
          <a:p>
            <a:pPr lvl="2"/>
            <a:r>
              <a:rPr lang="en-US" dirty="0"/>
              <a:t>ATHLETE, SPECIAL EVENT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Uses of Marketing range from ticket sales to seat design</a:t>
            </a:r>
          </a:p>
          <a:p>
            <a:pPr lvl="1"/>
            <a:r>
              <a:rPr lang="en-US" dirty="0"/>
              <a:t>Concert, Meeting, Conference…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The Field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MARKETING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77724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Marketing of the Event</a:t>
            </a:r>
          </a:p>
          <a:p>
            <a:pPr lvl="1"/>
            <a:r>
              <a:rPr lang="en-US" dirty="0"/>
              <a:t>Entertainment Offerings</a:t>
            </a:r>
          </a:p>
          <a:p>
            <a:pPr lvl="1"/>
            <a:r>
              <a:rPr lang="en-US" dirty="0"/>
              <a:t>Dates, Times, Location</a:t>
            </a:r>
          </a:p>
          <a:p>
            <a:pPr lvl="1"/>
            <a:r>
              <a:rPr lang="en-US" dirty="0"/>
              <a:t>Special Offering: </a:t>
            </a:r>
            <a:br>
              <a:rPr lang="en-US" dirty="0"/>
            </a:br>
            <a:r>
              <a:rPr lang="en-US" dirty="0"/>
              <a:t>Back Stage Passes…</a:t>
            </a:r>
          </a:p>
          <a:p>
            <a:pPr lvl="1"/>
            <a:r>
              <a:rPr lang="en-US" dirty="0"/>
              <a:t>Advertising &amp; Promotions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Event Evaluations</a:t>
            </a:r>
          </a:p>
          <a:p>
            <a:pPr lvl="1"/>
            <a:r>
              <a:rPr lang="en-US" dirty="0"/>
              <a:t>Other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9"/>
          <a:stretch/>
        </p:blipFill>
        <p:spPr bwMode="auto">
          <a:xfrm>
            <a:off x="152400" y="5486400"/>
            <a:ext cx="2133600" cy="122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33843"/>
            <a:ext cx="1590675" cy="97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9675"/>
            <a:ext cx="19050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18950"/>
            <a:ext cx="211455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Components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8001000" cy="480060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/>
              <a:t>Concessions</a:t>
            </a:r>
          </a:p>
          <a:p>
            <a:r>
              <a:rPr lang="en-US" dirty="0"/>
              <a:t>Merchandising Opportunities</a:t>
            </a:r>
          </a:p>
          <a:p>
            <a:pPr lvl="1"/>
            <a:r>
              <a:rPr lang="en-US" dirty="0"/>
              <a:t>For Event</a:t>
            </a:r>
          </a:p>
          <a:p>
            <a:pPr lvl="1"/>
            <a:r>
              <a:rPr lang="en-US" dirty="0"/>
              <a:t>For Sponsors</a:t>
            </a:r>
          </a:p>
          <a:p>
            <a:r>
              <a:rPr lang="en-US" dirty="0"/>
              <a:t>Seating</a:t>
            </a:r>
          </a:p>
          <a:p>
            <a:pPr lvl="1"/>
            <a:r>
              <a:rPr lang="en-US" dirty="0"/>
              <a:t>Personal Seat Licenses*</a:t>
            </a:r>
          </a:p>
          <a:p>
            <a:pPr lvl="1"/>
            <a:r>
              <a:rPr lang="en-US" dirty="0"/>
              <a:t>Luxury Boxes**</a:t>
            </a:r>
          </a:p>
          <a:p>
            <a:pPr lvl="1"/>
            <a:r>
              <a:rPr lang="en-US" dirty="0"/>
              <a:t>Season Ticketing***</a:t>
            </a:r>
          </a:p>
          <a:p>
            <a:r>
              <a:rPr lang="en-US" dirty="0"/>
              <a:t>Staffing &amp; Training</a:t>
            </a:r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Follow Team/Player</a:t>
            </a:r>
          </a:p>
          <a:p>
            <a:r>
              <a:rPr lang="en-US" dirty="0"/>
              <a:t>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Brand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81534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Brand:</a:t>
            </a:r>
          </a:p>
          <a:p>
            <a:pPr lvl="1"/>
            <a:r>
              <a:rPr lang="en-US" dirty="0"/>
              <a:t>A company’s identifying mark or logo</a:t>
            </a:r>
          </a:p>
        </p:txBody>
      </p:sp>
      <p:pic>
        <p:nvPicPr>
          <p:cNvPr id="5122" name="Picture 2" descr="https://encrypted-tbn1.gstatic.com/images?q=tbn:ANd9GcRii34Ex_MDfmxKjcDq5oxJhPFX8lEIyq7dQsxfciHzOkaIP-r9g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486563"/>
            <a:ext cx="2364510" cy="23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Branding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8382000" cy="45259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Leagues, Teams, Merchandise, and Events are often branded to aide in marketing efforts.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Branding: </a:t>
            </a:r>
          </a:p>
          <a:p>
            <a:pPr lvl="1"/>
            <a:r>
              <a:rPr lang="en-US" dirty="0"/>
              <a:t>a company’s or event’s efforts to develop a personality and make its products or services different from the competition.</a:t>
            </a:r>
          </a:p>
          <a:p>
            <a:pPr lvl="2"/>
            <a:r>
              <a:rPr lang="en-US" dirty="0"/>
              <a:t>Companies use different types of media including Social Media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3228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14" y="2133600"/>
            <a:ext cx="15617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124200" cy="147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508</Words>
  <Application>Microsoft Office PowerPoint</Application>
  <PresentationFormat>On-screen Show (4:3)</PresentationFormat>
  <Paragraphs>148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Marketing The Event</vt:lpstr>
      <vt:lpstr>Standard Four</vt:lpstr>
      <vt:lpstr>Event Marketing Defined</vt:lpstr>
      <vt:lpstr>Event Marketing &amp; Entertainment</vt:lpstr>
      <vt:lpstr>The Field</vt:lpstr>
      <vt:lpstr>EVENT MARKETING</vt:lpstr>
      <vt:lpstr>Event Components</vt:lpstr>
      <vt:lpstr>Brand</vt:lpstr>
      <vt:lpstr>Branding</vt:lpstr>
      <vt:lpstr>PowerPoint Presentation</vt:lpstr>
      <vt:lpstr>Branding</vt:lpstr>
      <vt:lpstr>SPORTSCAPE</vt:lpstr>
      <vt:lpstr>Elements of Sportscape</vt:lpstr>
      <vt:lpstr>Event Evaluations</vt:lpstr>
      <vt:lpstr>SWOT Evaluations</vt:lpstr>
      <vt:lpstr>Component Evaluations</vt:lpstr>
      <vt:lpstr>Return on Investment</vt:lpstr>
      <vt:lpstr>Standard 4.1 Projects</vt:lpstr>
    </vt:vector>
  </TitlesOfParts>
  <Company>Weber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Four</dc:title>
  <dc:creator>Pollard</dc:creator>
  <cp:lastModifiedBy>dscoville</cp:lastModifiedBy>
  <cp:revision>40</cp:revision>
  <dcterms:created xsi:type="dcterms:W3CDTF">2003-08-26T18:26:15Z</dcterms:created>
  <dcterms:modified xsi:type="dcterms:W3CDTF">2016-03-28T14:37:58Z</dcterms:modified>
</cp:coreProperties>
</file>