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45C8848-F533-41C9-A87B-956CC77D3441}" type="datetimeFigureOut">
              <a:rPr lang="en-US" smtClean="0"/>
              <a:t>10/9/2014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F07ED8F-414D-4A66-A624-D848445D4F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C8848-F533-41C9-A87B-956CC77D3441}" type="datetimeFigureOut">
              <a:rPr lang="en-US" smtClean="0"/>
              <a:t>10/9/2014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07ED8F-414D-4A66-A624-D848445D4F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C8848-F533-41C9-A87B-956CC77D3441}" type="datetimeFigureOut">
              <a:rPr lang="en-US" smtClean="0"/>
              <a:t>10/9/2014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07ED8F-414D-4A66-A624-D848445D4F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5C8848-F533-41C9-A87B-956CC77D3441}" type="datetimeFigureOut">
              <a:rPr lang="en-US" smtClean="0"/>
              <a:t>10/9/2014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07ED8F-414D-4A66-A624-D848445D4F2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45C8848-F533-41C9-A87B-956CC77D3441}" type="datetimeFigureOut">
              <a:rPr lang="en-US" smtClean="0"/>
              <a:t>10/9/2014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07ED8F-414D-4A66-A624-D848445D4F2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5C8848-F533-41C9-A87B-956CC77D3441}" type="datetimeFigureOut">
              <a:rPr lang="en-US" smtClean="0"/>
              <a:t>10/9/2014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07ED8F-414D-4A66-A624-D848445D4F2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45C8848-F533-41C9-A87B-956CC77D3441}" type="datetimeFigureOut">
              <a:rPr lang="en-US" smtClean="0"/>
              <a:t>10/9/2014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07ED8F-414D-4A66-A624-D848445D4F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45C8848-F533-41C9-A87B-956CC77D3441}" type="datetimeFigureOut">
              <a:rPr lang="en-US" smtClean="0"/>
              <a:t>10/9/2014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07ED8F-414D-4A66-A624-D848445D4F2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45C8848-F533-41C9-A87B-956CC77D3441}" type="datetimeFigureOut">
              <a:rPr lang="en-US" smtClean="0"/>
              <a:t>10/9/2014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07ED8F-414D-4A66-A624-D848445D4F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45C8848-F533-41C9-A87B-956CC77D3441}" type="datetimeFigureOut">
              <a:rPr lang="en-US" smtClean="0"/>
              <a:t>10/9/2014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07ED8F-414D-4A66-A624-D848445D4F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45C8848-F533-41C9-A87B-956CC77D3441}" type="datetimeFigureOut">
              <a:rPr lang="en-US" smtClean="0"/>
              <a:t>10/9/2014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F07ED8F-414D-4A66-A624-D848445D4F2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45C8848-F533-41C9-A87B-956CC77D3441}" type="datetimeFigureOut">
              <a:rPr lang="en-US" smtClean="0"/>
              <a:t>10/9/2014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07ED8F-414D-4A66-A624-D848445D4F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7200" dirty="0" smtClean="0"/>
              <a:t>Factors in Selling Yourself</a:t>
            </a:r>
            <a:endParaRPr lang="en-US" sz="72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84302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Tone of voice</a:t>
            </a:r>
          </a:p>
          <a:p>
            <a:pPr lvl="1"/>
            <a:r>
              <a:rPr lang="en-US" dirty="0" smtClean="0"/>
              <a:t>Greatest persuasive too.</a:t>
            </a:r>
          </a:p>
          <a:p>
            <a:r>
              <a:rPr lang="en-US" dirty="0" smtClean="0"/>
              <a:t>“HOW” vs “WHAT” you say</a:t>
            </a:r>
          </a:p>
          <a:p>
            <a:r>
              <a:rPr lang="en-US" dirty="0" smtClean="0"/>
              <a:t>Voice elements</a:t>
            </a:r>
          </a:p>
          <a:p>
            <a:pPr lvl="1"/>
            <a:r>
              <a:rPr lang="en-US" dirty="0" smtClean="0"/>
              <a:t>Rate (120 &amp; 500 wpm)</a:t>
            </a:r>
          </a:p>
          <a:p>
            <a:pPr lvl="1"/>
            <a:r>
              <a:rPr lang="en-US" dirty="0" smtClean="0"/>
              <a:t>Pitch (high &amp; low)</a:t>
            </a:r>
          </a:p>
          <a:p>
            <a:pPr lvl="1"/>
            <a:r>
              <a:rPr lang="en-US" dirty="0" smtClean="0"/>
              <a:t>Pauses</a:t>
            </a:r>
          </a:p>
          <a:p>
            <a:pPr lvl="1"/>
            <a:r>
              <a:rPr lang="en-US" dirty="0" smtClean="0"/>
              <a:t>Modulation</a:t>
            </a:r>
            <a:endParaRPr lang="en-US" dirty="0"/>
          </a:p>
        </p:txBody>
      </p:sp>
      <p:sp>
        <p:nvSpPr>
          <p:cNvPr id="2" name="Title 1"/>
          <p:cNvSpPr>
            <a:spLocks noGrp="1"/>
          </p:cNvSpPr>
          <p:nvPr>
            <p:ph type="title"/>
          </p:nvPr>
        </p:nvSpPr>
        <p:spPr/>
        <p:txBody>
          <a:bodyPr/>
          <a:lstStyle/>
          <a:p>
            <a:r>
              <a:rPr lang="en-US" dirty="0" smtClean="0"/>
              <a:t>Verbal Language</a:t>
            </a:r>
            <a:endParaRPr lang="en-US" dirty="0"/>
          </a:p>
        </p:txBody>
      </p:sp>
      <p:pic>
        <p:nvPicPr>
          <p:cNvPr id="9218" name="Picture 2" descr="C:\Users\dscoville\AppData\Local\Microsoft\Windows\Temporary Internet Files\Content.IE5\KJW1FA42\MP9004015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657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56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re MicroMachines.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700" y="19050"/>
            <a:ext cx="9131300" cy="6819900"/>
          </a:xfr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2753505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Use positive and persuasive words</a:t>
            </a:r>
          </a:p>
          <a:p>
            <a:pPr lvl="1"/>
            <a:r>
              <a:rPr lang="en-US" dirty="0" smtClean="0"/>
              <a:t>Easy, Money, Guarantee, Free, Save, Love, Proven, New, Health, Special</a:t>
            </a:r>
          </a:p>
          <a:p>
            <a:r>
              <a:rPr lang="en-US" dirty="0" smtClean="0"/>
              <a:t>Figures of speech</a:t>
            </a:r>
          </a:p>
          <a:p>
            <a:pPr lvl="1"/>
            <a:r>
              <a:rPr lang="en-US" dirty="0" smtClean="0"/>
              <a:t>Simile (like, as)</a:t>
            </a:r>
          </a:p>
          <a:p>
            <a:pPr lvl="1"/>
            <a:r>
              <a:rPr lang="en-US" dirty="0" smtClean="0"/>
              <a:t>Metaphor (is)</a:t>
            </a:r>
          </a:p>
          <a:p>
            <a:pPr lvl="1"/>
            <a:r>
              <a:rPr lang="en-US" dirty="0" smtClean="0"/>
              <a:t>Euphemism (substitute)</a:t>
            </a:r>
          </a:p>
          <a:p>
            <a:pPr lvl="2"/>
            <a:r>
              <a:rPr lang="en-US" dirty="0" smtClean="0"/>
              <a:t>Let go = fired</a:t>
            </a:r>
          </a:p>
          <a:p>
            <a:pPr lvl="2"/>
            <a:r>
              <a:rPr lang="en-US" dirty="0" smtClean="0"/>
              <a:t>Big boned = overweight</a:t>
            </a:r>
          </a:p>
          <a:p>
            <a:pPr lvl="2"/>
            <a:r>
              <a:rPr lang="en-US" dirty="0" smtClean="0"/>
              <a:t>Au Natural = naked</a:t>
            </a:r>
          </a:p>
          <a:p>
            <a:pPr lvl="2"/>
            <a:r>
              <a:rPr lang="en-US" dirty="0" smtClean="0"/>
              <a:t>Correctional facility = jail</a:t>
            </a:r>
          </a:p>
          <a:p>
            <a:pPr lvl="3"/>
            <a:endParaRPr lang="en-US" dirty="0"/>
          </a:p>
        </p:txBody>
      </p:sp>
      <p:sp>
        <p:nvSpPr>
          <p:cNvPr id="2" name="Title 1"/>
          <p:cNvSpPr>
            <a:spLocks noGrp="1"/>
          </p:cNvSpPr>
          <p:nvPr>
            <p:ph type="title"/>
          </p:nvPr>
        </p:nvSpPr>
        <p:spPr/>
        <p:txBody>
          <a:bodyPr/>
          <a:lstStyle/>
          <a:p>
            <a:r>
              <a:rPr lang="en-US" dirty="0" smtClean="0"/>
              <a:t>Verbal Language (cont.)</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38400"/>
            <a:ext cx="3733800" cy="407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76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Does your company have a written or unwritten dress code?</a:t>
            </a:r>
          </a:p>
          <a:p>
            <a:pPr lvl="1"/>
            <a:r>
              <a:rPr lang="en-US" dirty="0" smtClean="0"/>
              <a:t>97 said yes to a written code</a:t>
            </a:r>
          </a:p>
          <a:p>
            <a:r>
              <a:rPr lang="en-US" dirty="0" smtClean="0"/>
              <a:t>Would a number of people at your company have a better chance of getting ahead if they knew how to dress?</a:t>
            </a:r>
          </a:p>
          <a:p>
            <a:pPr lvl="1"/>
            <a:r>
              <a:rPr lang="en-US" dirty="0" smtClean="0"/>
              <a:t>96 said yes</a:t>
            </a:r>
          </a:p>
          <a:p>
            <a:r>
              <a:rPr lang="en-US" dirty="0" smtClean="0"/>
              <a:t>Do you think employee dress affects the tone of the office?</a:t>
            </a:r>
          </a:p>
          <a:p>
            <a:pPr lvl="1"/>
            <a:r>
              <a:rPr lang="en-US" dirty="0" smtClean="0"/>
              <a:t>100 said yes</a:t>
            </a:r>
          </a:p>
        </p:txBody>
      </p:sp>
      <p:sp>
        <p:nvSpPr>
          <p:cNvPr id="2" name="Title 1"/>
          <p:cNvSpPr>
            <a:spLocks noGrp="1"/>
          </p:cNvSpPr>
          <p:nvPr>
            <p:ph type="title"/>
          </p:nvPr>
        </p:nvSpPr>
        <p:spPr/>
        <p:txBody>
          <a:bodyPr/>
          <a:lstStyle/>
          <a:p>
            <a:r>
              <a:rPr lang="en-US" dirty="0" smtClean="0"/>
              <a:t>100 Top Executives Questioned</a:t>
            </a:r>
            <a:endParaRPr lang="en-US" dirty="0"/>
          </a:p>
        </p:txBody>
      </p:sp>
    </p:spTree>
    <p:extLst>
      <p:ext uri="{BB962C8B-B14F-4D97-AF65-F5344CB8AC3E}">
        <p14:creationId xmlns:p14="http://schemas.microsoft.com/office/powerpoint/2010/main" val="396193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dirty="0" smtClean="0"/>
              <a:t>Do you think employee dress affects efficiency?</a:t>
            </a:r>
          </a:p>
          <a:p>
            <a:pPr lvl="1"/>
            <a:r>
              <a:rPr lang="en-US" dirty="0" smtClean="0"/>
              <a:t>52 said yes</a:t>
            </a:r>
          </a:p>
          <a:p>
            <a:r>
              <a:rPr lang="en-US" dirty="0" smtClean="0"/>
              <a:t>Would you hold up the promotion of a person who didn’t know how to dress?	</a:t>
            </a:r>
          </a:p>
          <a:p>
            <a:pPr lvl="1"/>
            <a:r>
              <a:rPr lang="en-US" dirty="0" smtClean="0"/>
              <a:t>72 said yes</a:t>
            </a:r>
          </a:p>
          <a:p>
            <a:r>
              <a:rPr lang="en-US" dirty="0" smtClean="0"/>
              <a:t>Would you tell a young person that his/her dress was holding them back?</a:t>
            </a:r>
          </a:p>
          <a:p>
            <a:pPr lvl="1"/>
            <a:r>
              <a:rPr lang="en-US" dirty="0" smtClean="0"/>
              <a:t>20 said yes</a:t>
            </a:r>
          </a:p>
          <a:p>
            <a:r>
              <a:rPr lang="en-US" dirty="0" smtClean="0"/>
              <a:t>Does your company turn down people who show up at job interviews improperly dressed on that basis alone?</a:t>
            </a:r>
          </a:p>
          <a:p>
            <a:pPr lvl="1"/>
            <a:r>
              <a:rPr lang="en-US" dirty="0" smtClean="0"/>
              <a:t>84 said yes</a:t>
            </a:r>
          </a:p>
          <a:p>
            <a:pPr lvl="2"/>
            <a:r>
              <a:rPr lang="en-US" dirty="0" smtClean="0"/>
              <a:t>(John T. Molloy, Dress for Success)</a:t>
            </a:r>
            <a:endParaRPr lang="en-US" dirty="0"/>
          </a:p>
        </p:txBody>
      </p:sp>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Tree>
    <p:extLst>
      <p:ext uri="{BB962C8B-B14F-4D97-AF65-F5344CB8AC3E}">
        <p14:creationId xmlns:p14="http://schemas.microsoft.com/office/powerpoint/2010/main" val="48248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normAutofit/>
          </a:bodyPr>
          <a:lstStyle/>
          <a:p>
            <a:r>
              <a:rPr lang="en-US" dirty="0" smtClean="0"/>
              <a:t>Dress and grooming</a:t>
            </a:r>
          </a:p>
          <a:p>
            <a:r>
              <a:rPr lang="en-US" dirty="0" smtClean="0"/>
              <a:t>Key = Appropriate</a:t>
            </a:r>
          </a:p>
          <a:p>
            <a:r>
              <a:rPr lang="en-US" dirty="0" smtClean="0"/>
              <a:t>Five Dress Guidelines</a:t>
            </a:r>
          </a:p>
          <a:p>
            <a:pPr lvl="1"/>
            <a:r>
              <a:rPr lang="en-US" dirty="0" smtClean="0"/>
              <a:t>Desired image</a:t>
            </a:r>
          </a:p>
          <a:p>
            <a:pPr lvl="1"/>
            <a:r>
              <a:rPr lang="en-US" dirty="0" smtClean="0"/>
              <a:t>Products/service you represent</a:t>
            </a:r>
          </a:p>
          <a:p>
            <a:pPr lvl="1"/>
            <a:r>
              <a:rPr lang="en-US" dirty="0" smtClean="0"/>
              <a:t>Type of people you serve</a:t>
            </a:r>
          </a:p>
          <a:p>
            <a:pPr lvl="1"/>
            <a:r>
              <a:rPr lang="en-US" dirty="0" smtClean="0"/>
              <a:t>Physical characteristics and body make up</a:t>
            </a:r>
          </a:p>
          <a:p>
            <a:pPr lvl="1"/>
            <a:r>
              <a:rPr lang="en-US" dirty="0" smtClean="0"/>
              <a:t>Dress rules</a:t>
            </a:r>
            <a:endParaRPr lang="en-US" dirty="0"/>
          </a:p>
        </p:txBody>
      </p:sp>
      <p:sp>
        <p:nvSpPr>
          <p:cNvPr id="2" name="Title 1"/>
          <p:cNvSpPr>
            <a:spLocks noGrp="1"/>
          </p:cNvSpPr>
          <p:nvPr>
            <p:ph type="title"/>
          </p:nvPr>
        </p:nvSpPr>
        <p:spPr/>
        <p:txBody>
          <a:bodyPr/>
          <a:lstStyle/>
          <a:p>
            <a:r>
              <a:rPr lang="en-US" dirty="0" smtClean="0"/>
              <a:t>Surface Language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3999"/>
            <a:ext cx="3810000" cy="457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813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we wear will immediately establish our credibility or likeness.</a:t>
            </a:r>
          </a:p>
          <a:p>
            <a:r>
              <a:rPr lang="en-US" dirty="0" smtClean="0"/>
              <a:t>“In the business world, discrimination by appearance is a fact of life.”</a:t>
            </a:r>
          </a:p>
          <a:p>
            <a:pPr lvl="1"/>
            <a:r>
              <a:rPr lang="en-US" dirty="0" smtClean="0"/>
              <a:t>Ego Von </a:t>
            </a:r>
            <a:r>
              <a:rPr lang="en-US" dirty="0" err="1" smtClean="0"/>
              <a:t>Furstenburg</a:t>
            </a:r>
            <a:endParaRPr lang="en-US" dirty="0"/>
          </a:p>
        </p:txBody>
      </p:sp>
      <p:sp>
        <p:nvSpPr>
          <p:cNvPr id="2" name="Title 1"/>
          <p:cNvSpPr>
            <a:spLocks noGrp="1"/>
          </p:cNvSpPr>
          <p:nvPr>
            <p:ph type="title"/>
          </p:nvPr>
        </p:nvSpPr>
        <p:spPr/>
        <p:txBody>
          <a:bodyPr/>
          <a:lstStyle/>
          <a:p>
            <a:r>
              <a:rPr lang="en-US" dirty="0" smtClean="0"/>
              <a:t>Discrimination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810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882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400800" cy="4525963"/>
          </a:xfrm>
        </p:spPr>
        <p:txBody>
          <a:bodyPr>
            <a:normAutofit fontScale="85000" lnSpcReduction="10000"/>
          </a:bodyPr>
          <a:lstStyle/>
          <a:p>
            <a:r>
              <a:rPr lang="en-US" dirty="0" smtClean="0"/>
              <a:t>When General Lee came to Appomattox Court House to surrender his army, he was immaculately attired in a new uniform and, at his side, hung a sword of extraordinary value.  Grant was coatless and </a:t>
            </a:r>
            <a:r>
              <a:rPr lang="en-US" dirty="0" err="1" smtClean="0"/>
              <a:t>swordless</a:t>
            </a:r>
            <a:r>
              <a:rPr lang="en-US" dirty="0" smtClean="0"/>
              <a:t>, and was wearing the shirt and trousers of a private.  “I must have contrasted very strangely,” Grant wrote in his diary, “with a man so handsomely dressed, six feet high, and of faultless form.” That fact that Grant had not been appropriately dressed for this historic occasion came to be one of his real regrets of life.  </a:t>
            </a:r>
            <a:endParaRPr lang="en-US" dirty="0"/>
          </a:p>
        </p:txBody>
      </p:sp>
      <p:sp>
        <p:nvSpPr>
          <p:cNvPr id="2" name="Title 1"/>
          <p:cNvSpPr>
            <a:spLocks noGrp="1"/>
          </p:cNvSpPr>
          <p:nvPr>
            <p:ph type="title"/>
          </p:nvPr>
        </p:nvSpPr>
        <p:spPr/>
        <p:txBody>
          <a:bodyPr/>
          <a:lstStyle/>
          <a:p>
            <a:r>
              <a:rPr lang="en-US" dirty="0" smtClean="0"/>
              <a:t>Grant’s Regret</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400" y="4038600"/>
            <a:ext cx="2209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1089025"/>
            <a:ext cx="2209800" cy="287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43921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Descriptive tool</a:t>
            </a:r>
          </a:p>
          <a:p>
            <a:pPr lvl="1"/>
            <a:r>
              <a:rPr lang="en-US" dirty="0" smtClean="0"/>
              <a:t>Outgoing, shy, annoying, jovial, extrovert, introvert</a:t>
            </a:r>
          </a:p>
          <a:p>
            <a:r>
              <a:rPr lang="en-US" dirty="0" smtClean="0"/>
              <a:t>Complex</a:t>
            </a:r>
          </a:p>
          <a:p>
            <a:pPr lvl="1"/>
            <a:r>
              <a:rPr lang="en-US" dirty="0" smtClean="0"/>
              <a:t>Traits, attitudes, experiences, emotional and physical characteristics</a:t>
            </a:r>
          </a:p>
          <a:p>
            <a:r>
              <a:rPr lang="en-US" dirty="0" smtClean="0"/>
              <a:t>Developed throughout life</a:t>
            </a:r>
          </a:p>
          <a:p>
            <a:pPr lvl="1"/>
            <a:r>
              <a:rPr lang="en-US" dirty="0" smtClean="0"/>
              <a:t>First five years</a:t>
            </a:r>
          </a:p>
          <a:p>
            <a:r>
              <a:rPr lang="en-US" dirty="0" smtClean="0"/>
              <a:t>Reprogrammable</a:t>
            </a:r>
            <a:endParaRPr lang="en-US" dirty="0"/>
          </a:p>
        </p:txBody>
      </p:sp>
      <p:sp>
        <p:nvSpPr>
          <p:cNvPr id="2" name="Title 1"/>
          <p:cNvSpPr>
            <a:spLocks noGrp="1"/>
          </p:cNvSpPr>
          <p:nvPr>
            <p:ph type="title"/>
          </p:nvPr>
        </p:nvSpPr>
        <p:spPr/>
        <p:txBody>
          <a:bodyPr/>
          <a:lstStyle/>
          <a:p>
            <a:r>
              <a:rPr lang="en-US" dirty="0" smtClean="0"/>
              <a:t>Personality</a:t>
            </a:r>
            <a:endParaRPr lang="en-US" dirty="0"/>
          </a:p>
        </p:txBody>
      </p:sp>
      <p:pic>
        <p:nvPicPr>
          <p:cNvPr id="14338" name="Picture 2" descr="C:\Users\dscoville\AppData\Local\Microsoft\Windows\Temporary Internet Files\Content.IE5\PFJKYV6A\MC9000487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191000"/>
            <a:ext cx="28194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95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Socially sensitive</a:t>
            </a:r>
          </a:p>
          <a:p>
            <a:r>
              <a:rPr lang="en-US" dirty="0" smtClean="0"/>
              <a:t>Call people by their names</a:t>
            </a:r>
          </a:p>
          <a:p>
            <a:r>
              <a:rPr lang="en-US" dirty="0" smtClean="0"/>
              <a:t>Project a smile</a:t>
            </a:r>
          </a:p>
          <a:p>
            <a:r>
              <a:rPr lang="en-US" dirty="0" smtClean="0"/>
              <a:t>Develop interest in others</a:t>
            </a:r>
          </a:p>
          <a:p>
            <a:r>
              <a:rPr lang="en-US" dirty="0" smtClean="0"/>
              <a:t>Look people in the eye</a:t>
            </a:r>
          </a:p>
          <a:p>
            <a:r>
              <a:rPr lang="en-US" dirty="0" smtClean="0"/>
              <a:t>Be careful with humor</a:t>
            </a:r>
          </a:p>
          <a:p>
            <a:r>
              <a:rPr lang="en-US" dirty="0" smtClean="0"/>
              <a:t>Make others feel important</a:t>
            </a:r>
          </a:p>
          <a:p>
            <a:r>
              <a:rPr lang="en-US" dirty="0" smtClean="0"/>
              <a:t>Be on time</a:t>
            </a:r>
            <a:endParaRPr lang="en-US" dirty="0"/>
          </a:p>
        </p:txBody>
      </p:sp>
      <p:sp>
        <p:nvSpPr>
          <p:cNvPr id="2" name="Title 1"/>
          <p:cNvSpPr>
            <a:spLocks noGrp="1"/>
          </p:cNvSpPr>
          <p:nvPr>
            <p:ph type="title"/>
          </p:nvPr>
        </p:nvSpPr>
        <p:spPr/>
        <p:txBody>
          <a:bodyPr/>
          <a:lstStyle/>
          <a:p>
            <a:r>
              <a:rPr lang="en-US" dirty="0" smtClean="0"/>
              <a:t>Build a Pleasant Personality</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29146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4254500"/>
            <a:ext cx="2857500"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453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715000" cy="4953000"/>
          </a:xfrm>
        </p:spPr>
        <p:txBody>
          <a:bodyPr>
            <a:noAutofit/>
          </a:bodyPr>
          <a:lstStyle/>
          <a:p>
            <a:r>
              <a:rPr lang="en-US" sz="4000" dirty="0" smtClean="0"/>
              <a:t>How long does it take to make a first impression?</a:t>
            </a:r>
          </a:p>
          <a:p>
            <a:pPr lvl="1"/>
            <a:r>
              <a:rPr lang="en-US" sz="3200" dirty="0" smtClean="0"/>
              <a:t>30 seconds or less.</a:t>
            </a:r>
          </a:p>
          <a:p>
            <a:pPr lvl="1"/>
            <a:r>
              <a:rPr lang="en-US" sz="3200" dirty="0" smtClean="0"/>
              <a:t>Initial emotional judgment made.  </a:t>
            </a:r>
          </a:p>
          <a:p>
            <a:r>
              <a:rPr lang="en-US" sz="4000" dirty="0" smtClean="0"/>
              <a:t>Are first impression lasting impressions?</a:t>
            </a:r>
          </a:p>
          <a:p>
            <a:pPr lvl="1"/>
            <a:r>
              <a:rPr lang="en-US" sz="4000" dirty="0" smtClean="0"/>
              <a:t>YES!!</a:t>
            </a:r>
            <a:endParaRPr lang="en-US" sz="4000" dirty="0"/>
          </a:p>
        </p:txBody>
      </p:sp>
      <p:sp>
        <p:nvSpPr>
          <p:cNvPr id="2" name="Title 1"/>
          <p:cNvSpPr>
            <a:spLocks noGrp="1"/>
          </p:cNvSpPr>
          <p:nvPr>
            <p:ph type="title"/>
          </p:nvPr>
        </p:nvSpPr>
        <p:spPr/>
        <p:txBody>
          <a:bodyPr>
            <a:normAutofit fontScale="90000"/>
          </a:bodyPr>
          <a:lstStyle/>
          <a:p>
            <a:r>
              <a:rPr lang="en-US" sz="6000" dirty="0" smtClean="0"/>
              <a:t>Factors in Selling Yourself</a:t>
            </a:r>
            <a:endParaRPr lang="en-US" sz="6000" dirty="0"/>
          </a:p>
        </p:txBody>
      </p:sp>
      <p:pic>
        <p:nvPicPr>
          <p:cNvPr id="3074" name="Picture 2" descr="C:\Users\dscoville\AppData\Local\Microsoft\Windows\Temporary Internet Files\Content.IE5\PFJKYV6A\MC9003207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1999" y="1600200"/>
            <a:ext cx="2902001" cy="441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28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6248400" cy="4525963"/>
          </a:xfrm>
        </p:spPr>
        <p:txBody>
          <a:bodyPr wrap="square">
            <a:normAutofit fontScale="85000" lnSpcReduction="20000"/>
          </a:bodyPr>
          <a:lstStyle/>
          <a:p>
            <a:r>
              <a:rPr lang="en-US" sz="4400" dirty="0" smtClean="0"/>
              <a:t>“The first four minutes are the most crucial, or the average time in which strangers interact before they decide to continue or end their encounter with other people.”</a:t>
            </a:r>
          </a:p>
          <a:p>
            <a:pPr lvl="1"/>
            <a:r>
              <a:rPr lang="en-US" dirty="0" smtClean="0"/>
              <a:t>Leonard/Natalie </a:t>
            </a:r>
            <a:r>
              <a:rPr lang="en-US" dirty="0" err="1" smtClean="0"/>
              <a:t>Zunie</a:t>
            </a:r>
            <a:r>
              <a:rPr lang="en-US" dirty="0" smtClean="0"/>
              <a:t>, The first four minutes</a:t>
            </a:r>
            <a:endParaRPr lang="en-US" dirty="0"/>
          </a:p>
        </p:txBody>
      </p:sp>
      <p:sp>
        <p:nvSpPr>
          <p:cNvPr id="2" name="Title 1"/>
          <p:cNvSpPr>
            <a:spLocks noGrp="1"/>
          </p:cNvSpPr>
          <p:nvPr>
            <p:ph type="title"/>
          </p:nvPr>
        </p:nvSpPr>
        <p:spPr/>
        <p:txBody>
          <a:bodyPr>
            <a:normAutofit fontScale="90000"/>
          </a:bodyPr>
          <a:lstStyle/>
          <a:p>
            <a:r>
              <a:rPr lang="en-US" dirty="0" smtClean="0"/>
              <a:t>Contact – The first four minutes</a:t>
            </a:r>
            <a:endParaRPr lang="en-US" dirty="0"/>
          </a:p>
        </p:txBody>
      </p:sp>
      <p:pic>
        <p:nvPicPr>
          <p:cNvPr id="2050" name="Picture 2" descr="C:\Users\dscoville\AppData\Local\Microsoft\Windows\Temporary Internet Files\Content.IE5\I26BT5QM\MP9003874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7526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4276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55% comes from what we see</a:t>
            </a:r>
          </a:p>
          <a:p>
            <a:pPr lvl="1"/>
            <a:r>
              <a:rPr lang="en-US" dirty="0" smtClean="0"/>
              <a:t>Facial expressions</a:t>
            </a:r>
          </a:p>
          <a:p>
            <a:pPr lvl="1"/>
            <a:r>
              <a:rPr lang="en-US" dirty="0" smtClean="0"/>
              <a:t>Body Language</a:t>
            </a:r>
          </a:p>
          <a:p>
            <a:pPr lvl="1"/>
            <a:r>
              <a:rPr lang="en-US" dirty="0" smtClean="0"/>
              <a:t>Dress/Appearance</a:t>
            </a:r>
          </a:p>
          <a:p>
            <a:r>
              <a:rPr lang="en-US" dirty="0" smtClean="0"/>
              <a:t>38% comes from tone of voice</a:t>
            </a:r>
          </a:p>
          <a:p>
            <a:r>
              <a:rPr lang="en-US" dirty="0" smtClean="0"/>
              <a:t>7% comes from our words. </a:t>
            </a:r>
            <a:endParaRPr lang="en-US" dirty="0"/>
          </a:p>
        </p:txBody>
      </p:sp>
      <p:sp>
        <p:nvSpPr>
          <p:cNvPr id="2" name="Title 1"/>
          <p:cNvSpPr>
            <a:spLocks noGrp="1"/>
          </p:cNvSpPr>
          <p:nvPr>
            <p:ph type="title"/>
          </p:nvPr>
        </p:nvSpPr>
        <p:spPr/>
        <p:txBody>
          <a:bodyPr/>
          <a:lstStyle/>
          <a:p>
            <a:r>
              <a:rPr lang="en-US" dirty="0" smtClean="0"/>
              <a:t>First Impression Factors	</a:t>
            </a:r>
            <a:endParaRPr lang="en-US" dirty="0"/>
          </a:p>
        </p:txBody>
      </p:sp>
      <p:pic>
        <p:nvPicPr>
          <p:cNvPr id="1026" name="Picture 2" descr="C:\Users\dscoville\AppData\Local\Microsoft\Windows\Temporary Internet Files\Content.IE5\KJW1FA42\MC9000787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295400"/>
            <a:ext cx="28912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68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Tools</a:t>
            </a:r>
            <a:endParaRPr lang="en-US" dirty="0"/>
          </a:p>
        </p:txBody>
      </p:sp>
      <p:pic>
        <p:nvPicPr>
          <p:cNvPr id="4098" name="Picture 2" descr="C:\Users\dscoville\AppData\Local\Microsoft\Windows\Temporary Internet Files\Content.IE5\PFJKYV6A\MC9004446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52600"/>
            <a:ext cx="3479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5486400" cy="4525963"/>
          </a:xfrm>
        </p:spPr>
        <p:txBody>
          <a:bodyPr>
            <a:normAutofit/>
          </a:bodyPr>
          <a:lstStyle/>
          <a:p>
            <a:r>
              <a:rPr lang="en-US" sz="4000" dirty="0" smtClean="0"/>
              <a:t>Written language</a:t>
            </a:r>
          </a:p>
          <a:p>
            <a:r>
              <a:rPr lang="en-US" sz="4000" dirty="0" smtClean="0"/>
              <a:t>Verbal language</a:t>
            </a:r>
          </a:p>
          <a:p>
            <a:r>
              <a:rPr lang="en-US" sz="4000" dirty="0" smtClean="0"/>
              <a:t>Non-verbal.</a:t>
            </a:r>
          </a:p>
          <a:p>
            <a:pPr lvl="1"/>
            <a:r>
              <a:rPr lang="en-US" sz="4000" dirty="0" smtClean="0"/>
              <a:t>Body language</a:t>
            </a:r>
          </a:p>
          <a:p>
            <a:pPr lvl="1"/>
            <a:r>
              <a:rPr lang="en-US" sz="4000" dirty="0" smtClean="0"/>
              <a:t>Dress/Appearance</a:t>
            </a:r>
          </a:p>
          <a:p>
            <a:r>
              <a:rPr lang="en-US" sz="4000" dirty="0" smtClean="0"/>
              <a:t>Personality</a:t>
            </a:r>
            <a:endParaRPr lang="en-US" sz="4000" dirty="0"/>
          </a:p>
        </p:txBody>
      </p:sp>
    </p:spTree>
    <p:extLst>
      <p:ext uri="{BB962C8B-B14F-4D97-AF65-F5344CB8AC3E}">
        <p14:creationId xmlns:p14="http://schemas.microsoft.com/office/powerpoint/2010/main" val="3691266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Eyes	</a:t>
            </a:r>
          </a:p>
          <a:p>
            <a:pPr lvl="1"/>
            <a:r>
              <a:rPr lang="en-US" dirty="0" smtClean="0"/>
              <a:t>Windows of the soul</a:t>
            </a:r>
          </a:p>
          <a:p>
            <a:pPr lvl="1"/>
            <a:r>
              <a:rPr lang="en-US" dirty="0" smtClean="0"/>
              <a:t>80/20 rule</a:t>
            </a:r>
          </a:p>
          <a:p>
            <a:pPr lvl="1"/>
            <a:r>
              <a:rPr lang="en-US" dirty="0" smtClean="0"/>
              <a:t>Attentive/Interest</a:t>
            </a:r>
          </a:p>
          <a:p>
            <a:r>
              <a:rPr lang="en-US" dirty="0" smtClean="0"/>
              <a:t>Smile</a:t>
            </a:r>
          </a:p>
          <a:p>
            <a:pPr lvl="1"/>
            <a:r>
              <a:rPr lang="en-US" dirty="0" smtClean="0"/>
              <a:t>Light of the face</a:t>
            </a:r>
          </a:p>
          <a:p>
            <a:r>
              <a:rPr lang="en-US" dirty="0" smtClean="0"/>
              <a:t>Gestures</a:t>
            </a:r>
          </a:p>
          <a:p>
            <a:pPr lvl="1"/>
            <a:r>
              <a:rPr lang="en-US" dirty="0" smtClean="0"/>
              <a:t>Animated</a:t>
            </a:r>
          </a:p>
          <a:p>
            <a:pPr lvl="1"/>
            <a:r>
              <a:rPr lang="en-US" dirty="0" smtClean="0"/>
              <a:t>Compatible</a:t>
            </a:r>
          </a:p>
          <a:p>
            <a:r>
              <a:rPr lang="en-US" dirty="0" smtClean="0"/>
              <a:t>Movement</a:t>
            </a:r>
          </a:p>
          <a:p>
            <a:pPr lvl="1"/>
            <a:r>
              <a:rPr lang="en-US" dirty="0" smtClean="0"/>
              <a:t>Energy</a:t>
            </a:r>
          </a:p>
          <a:p>
            <a:r>
              <a:rPr lang="en-US" dirty="0" smtClean="0"/>
              <a:t>Touching</a:t>
            </a:r>
          </a:p>
          <a:p>
            <a:pPr lvl="1"/>
            <a:r>
              <a:rPr lang="en-US" dirty="0" smtClean="0"/>
              <a:t>Bubble.</a:t>
            </a:r>
          </a:p>
          <a:p>
            <a:pPr lvl="1"/>
            <a:r>
              <a:rPr lang="en-US" dirty="0" smtClean="0"/>
              <a:t>Limit to handshake</a:t>
            </a:r>
            <a:endParaRPr lang="en-US" dirty="0"/>
          </a:p>
        </p:txBody>
      </p:sp>
      <p:sp>
        <p:nvSpPr>
          <p:cNvPr id="2" name="Title 1"/>
          <p:cNvSpPr>
            <a:spLocks noGrp="1"/>
          </p:cNvSpPr>
          <p:nvPr>
            <p:ph type="title"/>
          </p:nvPr>
        </p:nvSpPr>
        <p:spPr/>
        <p:txBody>
          <a:bodyPr/>
          <a:lstStyle/>
          <a:p>
            <a:r>
              <a:rPr lang="en-US" dirty="0" smtClean="0"/>
              <a:t>Body Language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39719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138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ircle(in)">
                                      <p:cBhvr>
                                        <p:cTn id="40" dur="2000"/>
                                        <p:tgtEl>
                                          <p:spTgt spid="3">
                                            <p:txEl>
                                              <p:pRg st="9" end="9"/>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circle(in)">
                                      <p:cBhvr>
                                        <p:cTn id="43" dur="20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circle(in)">
                                      <p:cBhvr>
                                        <p:cTn id="48" dur="2000"/>
                                        <p:tgtEl>
                                          <p:spTgt spid="3">
                                            <p:txEl>
                                              <p:pRg st="11" end="11"/>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circle(in)">
                                      <p:cBhvr>
                                        <p:cTn id="51" dur="2000"/>
                                        <p:tgtEl>
                                          <p:spTgt spid="3">
                                            <p:txEl>
                                              <p:pRg st="12" end="12"/>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circle(in)">
                                      <p:cBhvr>
                                        <p:cTn id="5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343400" cy="5745163"/>
          </a:xfrm>
        </p:spPr>
        <p:txBody>
          <a:bodyPr/>
          <a:lstStyle/>
          <a:p>
            <a:r>
              <a:rPr lang="en-US" dirty="0" smtClean="0"/>
              <a:t>“Although you cannot control other people, </a:t>
            </a:r>
            <a:r>
              <a:rPr lang="en-US" dirty="0" err="1" smtClean="0"/>
              <a:t>particulary</a:t>
            </a:r>
            <a:r>
              <a:rPr lang="en-US" dirty="0" smtClean="0"/>
              <a:t> strangers, by reading their body signals, you can control the way other people will react to you if you control your own body signals.”</a:t>
            </a:r>
          </a:p>
          <a:p>
            <a:pPr lvl="1"/>
            <a:r>
              <a:rPr lang="en-US" dirty="0" smtClean="0"/>
              <a:t>John T. Molly, Dress for Success</a:t>
            </a:r>
            <a:endParaRPr lang="en-US" dirty="0"/>
          </a:p>
        </p:txBody>
      </p:sp>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71500"/>
            <a:ext cx="3570287"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1796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76800" cy="4525963"/>
          </a:xfrm>
        </p:spPr>
        <p:txBody>
          <a:bodyPr/>
          <a:lstStyle/>
          <a:p>
            <a:r>
              <a:rPr lang="en-US" dirty="0" smtClean="0"/>
              <a:t>One signal can have multiple meanings.</a:t>
            </a:r>
          </a:p>
          <a:p>
            <a:r>
              <a:rPr lang="en-US" dirty="0" smtClean="0"/>
              <a:t>We speak in clusters.</a:t>
            </a:r>
          </a:p>
          <a:p>
            <a:r>
              <a:rPr lang="en-US" dirty="0" smtClean="0"/>
              <a:t>Contradiction</a:t>
            </a:r>
          </a:p>
          <a:p>
            <a:pPr lvl="1"/>
            <a:r>
              <a:rPr lang="en-US" dirty="0" smtClean="0"/>
              <a:t>Believe the body signal. </a:t>
            </a:r>
          </a:p>
          <a:p>
            <a:r>
              <a:rPr lang="en-US" dirty="0" smtClean="0"/>
              <a:t>Avoid annoying body signals.</a:t>
            </a:r>
            <a:endParaRPr lang="en-US" dirty="0"/>
          </a:p>
        </p:txBody>
      </p:sp>
      <p:sp>
        <p:nvSpPr>
          <p:cNvPr id="2" name="Title 1"/>
          <p:cNvSpPr>
            <a:spLocks noGrp="1"/>
          </p:cNvSpPr>
          <p:nvPr>
            <p:ph type="title"/>
          </p:nvPr>
        </p:nvSpPr>
        <p:spPr/>
        <p:txBody>
          <a:bodyPr/>
          <a:lstStyle/>
          <a:p>
            <a:r>
              <a:rPr lang="en-US" dirty="0" smtClean="0"/>
              <a:t>Body Language Rules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657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94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smtClean="0"/>
              <a:t>Scratching the head.</a:t>
            </a:r>
          </a:p>
          <a:p>
            <a:r>
              <a:rPr lang="en-US" dirty="0" smtClean="0"/>
              <a:t>Screwing at the ear.</a:t>
            </a:r>
          </a:p>
          <a:p>
            <a:r>
              <a:rPr lang="en-US" dirty="0" smtClean="0"/>
              <a:t>Picking nose or teeth.</a:t>
            </a:r>
          </a:p>
          <a:p>
            <a:r>
              <a:rPr lang="en-US" dirty="0" smtClean="0"/>
              <a:t>Clearing throat.</a:t>
            </a:r>
          </a:p>
          <a:p>
            <a:r>
              <a:rPr lang="en-US" dirty="0" smtClean="0"/>
              <a:t>Chewing gum.</a:t>
            </a:r>
          </a:p>
          <a:p>
            <a:r>
              <a:rPr lang="en-US" dirty="0" smtClean="0"/>
              <a:t>Cracking knuckles.</a:t>
            </a:r>
          </a:p>
          <a:p>
            <a:r>
              <a:rPr lang="en-US" dirty="0" smtClean="0"/>
              <a:t>Hitching pants. </a:t>
            </a:r>
          </a:p>
          <a:p>
            <a:r>
              <a:rPr lang="en-US" dirty="0" smtClean="0"/>
              <a:t>Pointing often. </a:t>
            </a:r>
          </a:p>
          <a:p>
            <a:r>
              <a:rPr lang="en-US" dirty="0" smtClean="0"/>
              <a:t>Butting in.</a:t>
            </a:r>
          </a:p>
          <a:p>
            <a:r>
              <a:rPr lang="en-US" dirty="0" smtClean="0"/>
              <a:t>Doodling.</a:t>
            </a:r>
          </a:p>
          <a:p>
            <a:r>
              <a:rPr lang="en-US" dirty="0" smtClean="0"/>
              <a:t>Scowling/raising eyebrows. </a:t>
            </a:r>
            <a:endParaRPr lang="en-US" dirty="0"/>
          </a:p>
        </p:txBody>
      </p:sp>
      <p:sp>
        <p:nvSpPr>
          <p:cNvPr id="2" name="Title 1"/>
          <p:cNvSpPr>
            <a:spLocks noGrp="1"/>
          </p:cNvSpPr>
          <p:nvPr>
            <p:ph type="title"/>
          </p:nvPr>
        </p:nvSpPr>
        <p:spPr/>
        <p:txBody>
          <a:bodyPr/>
          <a:lstStyle/>
          <a:p>
            <a:r>
              <a:rPr lang="en-US" dirty="0" smtClean="0"/>
              <a:t>Annoying Mannerisms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3886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146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TotalTime>
  <Words>653</Words>
  <Application>Microsoft Office PowerPoint</Application>
  <PresentationFormat>On-screen Show (4:3)</PresentationFormat>
  <Paragraphs>127</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Factors in Selling Yourself</vt:lpstr>
      <vt:lpstr>Factors in Selling Yourself</vt:lpstr>
      <vt:lpstr>Contact – The first four minutes</vt:lpstr>
      <vt:lpstr>First Impression Factors </vt:lpstr>
      <vt:lpstr>Communication Tools</vt:lpstr>
      <vt:lpstr>Body Language</vt:lpstr>
      <vt:lpstr>PowerPoint Presentation</vt:lpstr>
      <vt:lpstr>Body Language Rules</vt:lpstr>
      <vt:lpstr>Annoying Mannerisms</vt:lpstr>
      <vt:lpstr>Verbal Language</vt:lpstr>
      <vt:lpstr>PowerPoint Presentation</vt:lpstr>
      <vt:lpstr>Verbal Language (cont.)</vt:lpstr>
      <vt:lpstr>100 Top Executives Questioned</vt:lpstr>
      <vt:lpstr>PowerPoint Presentation</vt:lpstr>
      <vt:lpstr>Surface Language</vt:lpstr>
      <vt:lpstr>Discrimination</vt:lpstr>
      <vt:lpstr>Grant’s Regret</vt:lpstr>
      <vt:lpstr>Personality</vt:lpstr>
      <vt:lpstr>Build a Pleasant Personality</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in Selling Yourself</dc:title>
  <dc:creator>dscoville</dc:creator>
  <cp:lastModifiedBy>dscoville</cp:lastModifiedBy>
  <cp:revision>9</cp:revision>
  <dcterms:created xsi:type="dcterms:W3CDTF">2014-10-09T14:41:04Z</dcterms:created>
  <dcterms:modified xsi:type="dcterms:W3CDTF">2014-10-09T16:19:41Z</dcterms:modified>
</cp:coreProperties>
</file>