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318" r:id="rId23"/>
    <p:sldId id="324" r:id="rId24"/>
    <p:sldId id="327" r:id="rId25"/>
    <p:sldId id="320" r:id="rId26"/>
    <p:sldId id="31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D8F6-1D76-471F-A676-D4D8676F3296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F30D-269C-474A-903B-1C8927BFBF11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D8F6-1D76-471F-A676-D4D8676F3296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F30D-269C-474A-903B-1C8927BFBF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D8F6-1D76-471F-A676-D4D8676F3296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F30D-269C-474A-903B-1C8927BFBF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D8F6-1D76-471F-A676-D4D8676F3296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F30D-269C-474A-903B-1C8927BFBF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D8F6-1D76-471F-A676-D4D8676F3296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F30D-269C-474A-903B-1C8927BFBF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D8F6-1D76-471F-A676-D4D8676F3296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F30D-269C-474A-903B-1C8927BFBF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D8F6-1D76-471F-A676-D4D8676F3296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F30D-269C-474A-903B-1C8927BFBF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D8F6-1D76-471F-A676-D4D8676F3296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F30D-269C-474A-903B-1C8927BFBF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D8F6-1D76-471F-A676-D4D8676F3296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F30D-269C-474A-903B-1C8927BFBF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D8F6-1D76-471F-A676-D4D8676F3296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F30D-269C-474A-903B-1C8927BFBF11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D8F6-1D76-471F-A676-D4D8676F3296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F30D-269C-474A-903B-1C8927BFBF11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261D8F6-1D76-471F-A676-D4D8676F3296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1B8F30D-269C-474A-903B-1C8927BFBF1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1"/>
            <a:ext cx="4572000" cy="2359152"/>
          </a:xfrm>
        </p:spPr>
        <p:txBody>
          <a:bodyPr>
            <a:noAutofit/>
          </a:bodyPr>
          <a:lstStyle/>
          <a:p>
            <a:pPr algn="ctr"/>
            <a:r>
              <a:rPr lang="en-US" sz="6000" spc="50" dirty="0">
                <a:solidFill>
                  <a:srgbClr val="FF0000"/>
                </a:solidFill>
              </a:rPr>
              <a:t>Leadership Quiz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Chapters 1-4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714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9- Leadership is a complex discipline involving only the follower and the leader.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4870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Multiple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10- Situational-centric leadership focuses on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 smtClean="0"/>
              <a:t>Bloodlines for leadership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 smtClean="0"/>
              <a:t>Giving power to followers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 smtClean="0"/>
              <a:t>Providing personal attention to employees and workers for job satisfaction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 smtClean="0"/>
              <a:t>Turning over leadership to groups, committees and key employees</a:t>
            </a:r>
          </a:p>
        </p:txBody>
      </p:sp>
    </p:spTree>
    <p:extLst>
      <p:ext uri="{BB962C8B-B14F-4D97-AF65-F5344CB8AC3E}">
        <p14:creationId xmlns:p14="http://schemas.microsoft.com/office/powerpoint/2010/main" val="107302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Multiple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11- Leadership is the _______ to influence others toward a goal.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200" dirty="0" smtClean="0"/>
              <a:t>Only element necessary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200" dirty="0" smtClean="0"/>
              <a:t>Demonstrated ability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200" dirty="0" smtClean="0"/>
              <a:t>Managing of others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200" dirty="0" smtClean="0"/>
              <a:t>Planning and procedural aspect needed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421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Multiple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12- The first real attempt in studying leadership theory started with the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 smtClean="0"/>
              <a:t>Behavioral theories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 smtClean="0"/>
              <a:t>Modern-day contingency theories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 smtClean="0"/>
              <a:t>Great Man theories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 smtClean="0"/>
              <a:t>Trait theories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009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Multiple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13- Conclusions of trait research suggests that everyone can acquire some leadership skills to some degree through training suggesting that leaders are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 smtClean="0"/>
              <a:t>Born through specific bloodlines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 smtClean="0"/>
              <a:t>Appointed and elected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 smtClean="0"/>
              <a:t>Developed and </a:t>
            </a:r>
            <a:r>
              <a:rPr lang="en-US" sz="3200" dirty="0" err="1" smtClean="0"/>
              <a:t>nutured</a:t>
            </a:r>
            <a:endParaRPr lang="en-US" sz="3200" dirty="0" smtClean="0"/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 smtClean="0"/>
              <a:t>Selected and appointed by top organizational officers.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916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Multiple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14- Which of the following statements is “true” regarding situational leadership?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000" dirty="0" smtClean="0"/>
              <a:t>There is only one best way to lead all the time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000" dirty="0" smtClean="0"/>
              <a:t>You should assign an appropriate leader before any leadership situation occurs.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000" dirty="0" smtClean="0"/>
              <a:t>Adapt your leadership style to the situation at hand.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000" dirty="0" smtClean="0"/>
              <a:t>Only use situational leadership in highly directive situations. 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6928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Multiple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15- Theory X is most consistent with the classical leadership style we call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600" dirty="0" smtClean="0"/>
              <a:t>Laissez-faire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600" dirty="0" smtClean="0"/>
              <a:t>Democratic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600" dirty="0" smtClean="0"/>
              <a:t>Autocratic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600" dirty="0" smtClean="0"/>
              <a:t>Situational leadership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3008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Multiple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16- Which of the following is “true” regarding a vision?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000" dirty="0" smtClean="0"/>
              <a:t>A vision exhibits confidence about the future success of an organization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000" dirty="0" smtClean="0"/>
              <a:t>Writing a vision is really an adventure in organizational self-mastery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000" dirty="0" smtClean="0"/>
              <a:t>A vision is a social mirror that reflects what other people think and say about your organization.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000" dirty="0" smtClean="0"/>
              <a:t>All of the above are true.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0194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Multiple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17- The first task in communicating the vision to an organization is to find out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 smtClean="0"/>
              <a:t>The diversity background of each member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 smtClean="0"/>
              <a:t>How everyone will benefit from the vision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 smtClean="0"/>
              <a:t>The deadlines and timelines established by the external work environment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 smtClean="0"/>
              <a:t>Reward the contributions of the major formal leaders of the organization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96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Multiple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18- The last step of communicating a vision is to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600" dirty="0" smtClean="0"/>
              <a:t>Reward contribution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600" dirty="0" smtClean="0"/>
              <a:t>Acknowledge the performance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600" dirty="0" smtClean="0"/>
              <a:t>Encourage participation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600" dirty="0" smtClean="0"/>
              <a:t>Share the vision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0227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5400" dirty="0" smtClean="0"/>
              <a:t>1- Based on trait research by Ralph </a:t>
            </a:r>
            <a:r>
              <a:rPr lang="en-US" sz="5400" dirty="0" err="1" smtClean="0"/>
              <a:t>Stogdill</a:t>
            </a:r>
            <a:r>
              <a:rPr lang="en-US" sz="5400" dirty="0" smtClean="0"/>
              <a:t> and Richard Mann, the best predictor of leadership success is the trait of “intelligence.”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2405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Multiple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19- The Contingency Theory of Leadership was initially developed in 1967 by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600" dirty="0" smtClean="0"/>
              <a:t>Fred E. Fiedler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600" dirty="0" smtClean="0"/>
              <a:t>Robert Blake and Jane Moulton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600" dirty="0" err="1" smtClean="0"/>
              <a:t>Rensis</a:t>
            </a:r>
            <a:r>
              <a:rPr lang="en-US" sz="3600" dirty="0" smtClean="0"/>
              <a:t> Likert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600" dirty="0" smtClean="0"/>
              <a:t>Ralph </a:t>
            </a:r>
            <a:r>
              <a:rPr lang="en-US" sz="3600" dirty="0" err="1" smtClean="0"/>
              <a:t>Stogdill</a:t>
            </a:r>
            <a:r>
              <a:rPr lang="en-US" sz="3600" dirty="0" smtClean="0"/>
              <a:t> and Richard Mann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7024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Multiple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20- </a:t>
            </a:r>
            <a:r>
              <a:rPr lang="en-US" sz="3600" dirty="0" err="1" smtClean="0"/>
              <a:t>Scoville’s</a:t>
            </a:r>
            <a:r>
              <a:rPr lang="en-US" sz="3600" dirty="0" smtClean="0"/>
              <a:t> favorite treats are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600" dirty="0" smtClean="0"/>
              <a:t>Peaches and Cherries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600" dirty="0" smtClean="0"/>
              <a:t>Dr. Pepper and </a:t>
            </a:r>
            <a:r>
              <a:rPr lang="en-US" sz="3600" dirty="0" err="1" smtClean="0"/>
              <a:t>Dunford</a:t>
            </a:r>
            <a:r>
              <a:rPr lang="en-US" sz="3600" dirty="0" smtClean="0"/>
              <a:t> Doughnuts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600" dirty="0" err="1" smtClean="0"/>
              <a:t>Balut</a:t>
            </a:r>
            <a:endParaRPr lang="en-US" sz="3600" dirty="0" smtClean="0"/>
          </a:p>
          <a:p>
            <a:pPr marL="971550" lvl="1" indent="-514350">
              <a:buFont typeface="+mj-lt"/>
              <a:buAutoNum type="alphaUcPeriod"/>
            </a:pPr>
            <a:r>
              <a:rPr lang="en-US" sz="3600" dirty="0" err="1" smtClean="0"/>
              <a:t>Dobradinha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0867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Multiple Choice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21 – Which of the following is not one of the three historical types of leadership?</a:t>
            </a:r>
          </a:p>
          <a:p>
            <a:pPr marL="1097280" lvl="2" indent="-457200">
              <a:buFont typeface="+mj-lt"/>
              <a:buAutoNum type="alphaUcPeriod"/>
            </a:pPr>
            <a:r>
              <a:rPr lang="en-US" sz="3600" dirty="0" smtClean="0"/>
              <a:t>Leader-Centric</a:t>
            </a:r>
          </a:p>
          <a:p>
            <a:pPr marL="1097280" lvl="2" indent="-457200">
              <a:buFont typeface="+mj-lt"/>
              <a:buAutoNum type="alphaUcPeriod"/>
            </a:pPr>
            <a:r>
              <a:rPr lang="en-US" sz="3600" dirty="0" smtClean="0"/>
              <a:t>Organizational-Centric</a:t>
            </a:r>
          </a:p>
          <a:p>
            <a:pPr marL="1097280" lvl="2" indent="-457200">
              <a:buFont typeface="+mj-lt"/>
              <a:buAutoNum type="alphaUcPeriod"/>
            </a:pPr>
            <a:r>
              <a:rPr lang="en-US" sz="3600" dirty="0" smtClean="0"/>
              <a:t>Follower-Centric</a:t>
            </a:r>
          </a:p>
          <a:p>
            <a:pPr marL="1097280" lvl="2" indent="-457200">
              <a:buFont typeface="+mj-lt"/>
              <a:buAutoNum type="alphaUcPeriod"/>
            </a:pPr>
            <a:r>
              <a:rPr lang="en-US" sz="3600" dirty="0" smtClean="0"/>
              <a:t>Situational-Centric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9150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Multiple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22 - What </a:t>
            </a:r>
            <a:r>
              <a:rPr lang="en-US" sz="3600" dirty="0"/>
              <a:t>is not a way for leaders to </a:t>
            </a:r>
            <a:r>
              <a:rPr lang="en-US" sz="3600" i="1" dirty="0"/>
              <a:t>implement</a:t>
            </a:r>
            <a:r>
              <a:rPr lang="en-US" sz="3600" dirty="0"/>
              <a:t> a vision</a:t>
            </a:r>
            <a:r>
              <a:rPr lang="en-US" sz="3600" dirty="0" smtClean="0"/>
              <a:t>?</a:t>
            </a:r>
          </a:p>
          <a:p>
            <a:pPr marL="1097280" lvl="2" indent="-457200">
              <a:buFont typeface="+mj-lt"/>
              <a:buAutoNum type="alphaUcPeriod"/>
            </a:pPr>
            <a:r>
              <a:rPr lang="en-US" sz="3600" dirty="0"/>
              <a:t>Be living models of ideals and </a:t>
            </a:r>
            <a:r>
              <a:rPr lang="en-US" sz="3600" dirty="0" smtClean="0"/>
              <a:t>values</a:t>
            </a:r>
          </a:p>
          <a:p>
            <a:pPr marL="1097280" lvl="2" indent="-457200">
              <a:buFont typeface="+mj-lt"/>
              <a:buAutoNum type="alphaUcPeriod"/>
            </a:pPr>
            <a:r>
              <a:rPr lang="en-US" sz="3600" dirty="0"/>
              <a:t>Set high performance expectations</a:t>
            </a:r>
            <a:endParaRPr lang="en-US" sz="3200" dirty="0"/>
          </a:p>
          <a:p>
            <a:pPr marL="1097280" lvl="2" indent="-457200">
              <a:buFont typeface="+mj-lt"/>
              <a:buAutoNum type="alphaUcPeriod"/>
            </a:pPr>
            <a:r>
              <a:rPr lang="en-US" sz="3600" dirty="0" smtClean="0"/>
              <a:t>Act </a:t>
            </a:r>
            <a:r>
              <a:rPr lang="en-US" sz="3600" dirty="0"/>
              <a:t>out the vision themselves</a:t>
            </a:r>
          </a:p>
          <a:p>
            <a:pPr marL="1097280" lvl="2" indent="-457200">
              <a:buFont typeface="+mj-lt"/>
              <a:buAutoNum type="alphaUcPeriod"/>
            </a:pPr>
            <a:r>
              <a:rPr lang="en-US" sz="3600" dirty="0"/>
              <a:t>Encourage and empower others to reach </a:t>
            </a:r>
            <a:r>
              <a:rPr lang="en-US" sz="3600" dirty="0" smtClean="0"/>
              <a:t>goals</a:t>
            </a:r>
          </a:p>
          <a:p>
            <a:pPr marL="1097280" lvl="2" indent="-457200">
              <a:buFont typeface="+mj-lt"/>
              <a:buAutoNum type="alphaUcPeriod"/>
            </a:pPr>
            <a:r>
              <a:rPr lang="en-US" sz="3600" dirty="0"/>
              <a:t>All of the above are ways to implement a vision</a:t>
            </a:r>
          </a:p>
          <a:p>
            <a:pPr marL="1097280" lvl="2" indent="-457200">
              <a:buFont typeface="+mj-lt"/>
              <a:buAutoNum type="alphaUcPeriod"/>
            </a:pP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19675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Multiple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23 - </a:t>
            </a:r>
            <a:r>
              <a:rPr lang="en-US" sz="3600" dirty="0"/>
              <a:t>According to research, which of the following is </a:t>
            </a:r>
            <a:r>
              <a:rPr lang="en-US" sz="3600" i="1" dirty="0"/>
              <a:t>not</a:t>
            </a:r>
            <a:r>
              <a:rPr lang="en-US" sz="3600" dirty="0"/>
              <a:t> a trait found to be significant in </a:t>
            </a:r>
            <a:r>
              <a:rPr lang="en-US" sz="3600" dirty="0" smtClean="0"/>
              <a:t>leadership?</a:t>
            </a:r>
          </a:p>
          <a:p>
            <a:pPr marL="1097280" lvl="2" indent="-457200">
              <a:buFont typeface="+mj-lt"/>
              <a:buAutoNum type="alphaUcPeriod"/>
            </a:pPr>
            <a:r>
              <a:rPr lang="en-US" sz="3600" dirty="0" smtClean="0"/>
              <a:t>Intelligence</a:t>
            </a:r>
          </a:p>
          <a:p>
            <a:pPr marL="1097280" lvl="2" indent="-457200">
              <a:buFont typeface="+mj-lt"/>
              <a:buAutoNum type="alphaUcPeriod"/>
            </a:pPr>
            <a:r>
              <a:rPr lang="en-US" sz="3600" dirty="0" smtClean="0"/>
              <a:t>Friendliness</a:t>
            </a:r>
          </a:p>
          <a:p>
            <a:pPr marL="1097280" lvl="2" indent="-457200">
              <a:buFont typeface="+mj-lt"/>
              <a:buAutoNum type="alphaUcPeriod"/>
            </a:pPr>
            <a:r>
              <a:rPr lang="en-US" sz="3600" dirty="0" smtClean="0"/>
              <a:t>Persistence</a:t>
            </a:r>
          </a:p>
          <a:p>
            <a:pPr marL="1097280" lvl="2" indent="-457200">
              <a:buFont typeface="+mj-lt"/>
              <a:buAutoNum type="alphaUcPeriod"/>
            </a:pPr>
            <a:r>
              <a:rPr lang="en-US" sz="3600" dirty="0" smtClean="0"/>
              <a:t>Introversion</a:t>
            </a:r>
          </a:p>
          <a:p>
            <a:pPr marL="1097280" lvl="2" indent="-457200">
              <a:buFont typeface="+mj-lt"/>
              <a:buAutoNum type="alphaUcPeriod"/>
            </a:pPr>
            <a:r>
              <a:rPr lang="en-US" sz="3600" dirty="0"/>
              <a:t>All of the above are significant for leadership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539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Fill in the Blank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24 - ________________ leadership focuses on leader and follower relationships while _________________ leadership (aka charismatic) focuses on creating vision, purpose and a mission. </a:t>
            </a:r>
          </a:p>
        </p:txBody>
      </p:sp>
    </p:spTree>
    <p:extLst>
      <p:ext uri="{BB962C8B-B14F-4D97-AF65-F5344CB8AC3E}">
        <p14:creationId xmlns:p14="http://schemas.microsoft.com/office/powerpoint/2010/main" val="141813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Fill in the Blank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25 – </a:t>
            </a:r>
            <a:r>
              <a:rPr lang="en-US" sz="4800" dirty="0" smtClean="0">
                <a:solidFill>
                  <a:srgbClr val="FFFF00"/>
                </a:solidFill>
              </a:rPr>
              <a:t>_________</a:t>
            </a:r>
            <a:r>
              <a:rPr lang="en-US" sz="4800" dirty="0" smtClean="0"/>
              <a:t> </a:t>
            </a:r>
            <a:r>
              <a:rPr lang="en-US" sz="4800" dirty="0" smtClean="0"/>
              <a:t>is the concept of doing </a:t>
            </a:r>
            <a:r>
              <a:rPr lang="en-US" sz="4800" dirty="0" smtClean="0"/>
              <a:t>things right while </a:t>
            </a:r>
            <a:r>
              <a:rPr lang="en-US" sz="4800" dirty="0" smtClean="0">
                <a:solidFill>
                  <a:srgbClr val="FFFF00"/>
                </a:solidFill>
              </a:rPr>
              <a:t>____________</a:t>
            </a:r>
            <a:r>
              <a:rPr lang="en-US" sz="4800" dirty="0" smtClean="0"/>
              <a:t> </a:t>
            </a:r>
            <a:r>
              <a:rPr lang="en-US" sz="4800" dirty="0" smtClean="0"/>
              <a:t>is the concept of doing </a:t>
            </a:r>
            <a:r>
              <a:rPr lang="en-US" sz="4800" smtClean="0"/>
              <a:t>the </a:t>
            </a:r>
            <a:r>
              <a:rPr lang="en-US" sz="4800" smtClean="0"/>
              <a:t>right </a:t>
            </a:r>
            <a:r>
              <a:rPr lang="en-US" sz="4800" dirty="0" smtClean="0"/>
              <a:t>things.</a:t>
            </a:r>
          </a:p>
        </p:txBody>
      </p:sp>
    </p:spTree>
    <p:extLst>
      <p:ext uri="{BB962C8B-B14F-4D97-AF65-F5344CB8AC3E}">
        <p14:creationId xmlns:p14="http://schemas.microsoft.com/office/powerpoint/2010/main" val="222737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2- The best way to lead is to use the autocratic style of leadership because it is most productive.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6466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3- A vision and mission statement are basically the same thing.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4995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4- A vision really addresses where the organization wants to be in the immediate future.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2931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5-Having an effective leader is helpful, but not necessary or critical for organization survival.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6- “Do it your way” is the approach used by a laissez-faire type of leader.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6417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7- Theory Y leadership style suggests that people dislike work, must be controlled, and has a negative view of human nature. 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719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8- The Path-Goal Theory emphasizes only three leadership approaches---directive, supportive, and achievement oriented leadership.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813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209</TotalTime>
  <Words>754</Words>
  <Application>Microsoft Office PowerPoint</Application>
  <PresentationFormat>On-screen Show (4:3)</PresentationFormat>
  <Paragraphs>112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Thatch</vt:lpstr>
      <vt:lpstr>Leadership Quiz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Multiple Choice</vt:lpstr>
      <vt:lpstr>Multiple Choice</vt:lpstr>
      <vt:lpstr>Multiple Choice</vt:lpstr>
      <vt:lpstr>Multiple Choice</vt:lpstr>
      <vt:lpstr>Multiple Choice</vt:lpstr>
      <vt:lpstr>Multiple Choice</vt:lpstr>
      <vt:lpstr>Multiple Choice</vt:lpstr>
      <vt:lpstr>Multiple Choice</vt:lpstr>
      <vt:lpstr>Multiple Choice</vt:lpstr>
      <vt:lpstr>Multiple Choice</vt:lpstr>
      <vt:lpstr>Multiple Choice</vt:lpstr>
      <vt:lpstr>Multiple Choice</vt:lpstr>
      <vt:lpstr>Multiple Choice</vt:lpstr>
      <vt:lpstr>Multiple Choice</vt:lpstr>
      <vt:lpstr>Fill in the Blank</vt:lpstr>
      <vt:lpstr>Fill in the Blank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Quiz</dc:title>
  <dc:creator>dscoville</dc:creator>
  <cp:lastModifiedBy>dscoville</cp:lastModifiedBy>
  <cp:revision>18</cp:revision>
  <dcterms:created xsi:type="dcterms:W3CDTF">2014-09-16T20:00:57Z</dcterms:created>
  <dcterms:modified xsi:type="dcterms:W3CDTF">2016-02-11T17:02:37Z</dcterms:modified>
</cp:coreProperties>
</file>