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4C248-306C-43B0-AF7A-90152D91B8C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39C18-F341-4973-900F-540AB509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6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39C18-F341-4973-900F-540AB50936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1/5/2018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924800" cy="2205319"/>
          </a:xfrm>
        </p:spPr>
        <p:txBody>
          <a:bodyPr/>
          <a:lstStyle/>
          <a:p>
            <a:pPr algn="l"/>
            <a:r>
              <a:rPr lang="en-US" dirty="0"/>
              <a:t>Lesson 10: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Managing </a:t>
            </a:r>
            <a:r>
              <a:rPr lang="en-US" dirty="0"/>
              <a:t>Conflict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2709" y="3505200"/>
            <a:ext cx="1927891" cy="2590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1800" dirty="0"/>
              <a:t>“Patience and perseverance have a magical effect before which difficulties disappear and obstacles vanish.”</a:t>
            </a:r>
          </a:p>
          <a:p>
            <a:pPr algn="l"/>
            <a:r>
              <a:rPr lang="en-US" sz="1800" u="sng" dirty="0"/>
              <a:t>John Quincy Adams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668" y="3505200"/>
            <a:ext cx="2046732" cy="2590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6600" y="3512320"/>
            <a:ext cx="1588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“There are no big problems, there are just a lot of little problems” </a:t>
            </a:r>
          </a:p>
          <a:p>
            <a:r>
              <a:rPr lang="en-US" u="sng" dirty="0"/>
              <a:t>Henry Ford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1" t="4089" b="9771"/>
          <a:stretch/>
        </p:blipFill>
        <p:spPr>
          <a:xfrm>
            <a:off x="4961546" y="3512320"/>
            <a:ext cx="2125054" cy="258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7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8347"/>
            <a:ext cx="3872753" cy="4000053"/>
          </a:xfrm>
        </p:spPr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u="sng" dirty="0" smtClean="0"/>
              <a:t>Conflict </a:t>
            </a:r>
            <a:r>
              <a:rPr lang="en-US" u="sng" dirty="0"/>
              <a:t>is inevitable &amp; will occur often</a:t>
            </a:r>
            <a:r>
              <a:rPr lang="en-US" dirty="0"/>
              <a:t>, but it can be a positive force.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Whenever </a:t>
            </a:r>
            <a:r>
              <a:rPr lang="en-US" dirty="0"/>
              <a:t>one person perceives his or her interests are </a:t>
            </a:r>
            <a:r>
              <a:rPr lang="en-US" u="sng" dirty="0"/>
              <a:t>being opposed or set back </a:t>
            </a:r>
            <a:r>
              <a:rPr lang="en-US" dirty="0"/>
              <a:t>personal conflict will occur.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Group </a:t>
            </a:r>
            <a:r>
              <a:rPr lang="en-US" dirty="0"/>
              <a:t>conflict occurs when sufficient breakdown in the normal activities between people that creates </a:t>
            </a:r>
            <a:r>
              <a:rPr lang="en-US" u="sng" dirty="0"/>
              <a:t>difficulty in working together </a:t>
            </a:r>
            <a:r>
              <a:rPr lang="en-US" dirty="0"/>
              <a:t>to accomplish goals.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conflict?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86000"/>
            <a:ext cx="40576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4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9600" y="2248347"/>
            <a:ext cx="4025152" cy="4228653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Conflict </a:t>
            </a:r>
            <a:r>
              <a:rPr lang="en-US" dirty="0"/>
              <a:t>that is a positive influence and serves the interests of the organization is called “</a:t>
            </a:r>
            <a:r>
              <a:rPr lang="en-US" u="sng" dirty="0"/>
              <a:t>functional conflict</a:t>
            </a:r>
            <a:r>
              <a:rPr lang="en-US" dirty="0"/>
              <a:t>.”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Can </a:t>
            </a:r>
            <a:r>
              <a:rPr lang="en-US" dirty="0"/>
              <a:t>be considered “constructive.”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“</a:t>
            </a:r>
            <a:r>
              <a:rPr lang="en-US" u="sng" dirty="0" smtClean="0"/>
              <a:t>Dysfunctional </a:t>
            </a:r>
            <a:r>
              <a:rPr lang="en-US" u="sng" dirty="0"/>
              <a:t>conflict</a:t>
            </a:r>
            <a:r>
              <a:rPr lang="en-US" dirty="0"/>
              <a:t>” focuses on personalities instead of issues, and hinders the achievement of organization goals.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Conflict </a:t>
            </a:r>
            <a:r>
              <a:rPr lang="en-US" dirty="0"/>
              <a:t>can be an </a:t>
            </a:r>
            <a:r>
              <a:rPr lang="en-US" u="sng" dirty="0"/>
              <a:t>asset or a liability</a:t>
            </a:r>
            <a:r>
              <a:rPr lang="en-US" dirty="0"/>
              <a:t>.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70156"/>
            <a:ext cx="7835153" cy="1054250"/>
          </a:xfrm>
        </p:spPr>
        <p:txBody>
          <a:bodyPr/>
          <a:lstStyle/>
          <a:p>
            <a:r>
              <a:rPr lang="en-US" sz="4800" dirty="0" smtClean="0"/>
              <a:t>What </a:t>
            </a:r>
            <a:r>
              <a:rPr lang="en-US" sz="4800" dirty="0"/>
              <a:t>are two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types </a:t>
            </a:r>
            <a:r>
              <a:rPr lang="en-US" sz="4800" dirty="0"/>
              <a:t>of conflict?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7" r="9631"/>
          <a:stretch/>
        </p:blipFill>
        <p:spPr>
          <a:xfrm>
            <a:off x="621231" y="2362200"/>
            <a:ext cx="3569769" cy="287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48347"/>
            <a:ext cx="3872753" cy="4076253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Certain </a:t>
            </a:r>
            <a:r>
              <a:rPr lang="en-US" dirty="0"/>
              <a:t>situations </a:t>
            </a:r>
            <a:r>
              <a:rPr lang="en-US" u="sng" dirty="0"/>
              <a:t>produce more conflict</a:t>
            </a:r>
            <a:r>
              <a:rPr lang="en-US" dirty="0"/>
              <a:t> than others </a:t>
            </a:r>
            <a:r>
              <a:rPr lang="en-US" sz="2200" dirty="0"/>
              <a:t>(must identify those causes!)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Incompatibility </a:t>
            </a:r>
            <a:r>
              <a:rPr lang="en-US" dirty="0"/>
              <a:t>is most common cause of conflict</a:t>
            </a:r>
            <a:r>
              <a:rPr lang="en-US" dirty="0" smtClean="0"/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Incompatibility </a:t>
            </a:r>
            <a:r>
              <a:rPr lang="en-US" dirty="0"/>
              <a:t>as the result of personality </a:t>
            </a:r>
            <a:r>
              <a:rPr lang="en-US" u="sng" dirty="0"/>
              <a:t>differences or value systems</a:t>
            </a:r>
            <a:r>
              <a:rPr lang="en-US" dirty="0" smtClean="0"/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2nd </a:t>
            </a:r>
            <a:r>
              <a:rPr lang="en-US" dirty="0"/>
              <a:t>most common cause: </a:t>
            </a:r>
            <a:r>
              <a:rPr lang="en-US" dirty="0" smtClean="0"/>
              <a:t>Overlapping </a:t>
            </a:r>
            <a:r>
              <a:rPr lang="en-US" dirty="0"/>
              <a:t>or unclear job boundaries.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</a:t>
            </a:r>
            <a:r>
              <a:rPr lang="en-US" sz="4800" dirty="0"/>
              <a:t>are the common causes of conflict?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86000"/>
            <a:ext cx="3695700" cy="245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9600" y="2248347"/>
            <a:ext cx="4025152" cy="4304853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Other </a:t>
            </a:r>
            <a:r>
              <a:rPr lang="en-US" dirty="0"/>
              <a:t>common causes: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Inadequate </a:t>
            </a:r>
            <a:r>
              <a:rPr lang="en-US" dirty="0"/>
              <a:t>Communication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Limited </a:t>
            </a:r>
            <a:r>
              <a:rPr lang="en-US" dirty="0"/>
              <a:t>Resources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Unreasonable </a:t>
            </a:r>
            <a:r>
              <a:rPr lang="en-US" dirty="0"/>
              <a:t>deadlines or policies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Decision</a:t>
            </a:r>
            <a:r>
              <a:rPr lang="en-US" dirty="0"/>
              <a:t>-making processes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Unmet </a:t>
            </a:r>
            <a:r>
              <a:rPr lang="en-US" dirty="0"/>
              <a:t>expectations.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Leaders </a:t>
            </a:r>
            <a:r>
              <a:rPr lang="en-US" dirty="0"/>
              <a:t>must be </a:t>
            </a:r>
            <a:r>
              <a:rPr lang="en-US" u="sng" dirty="0"/>
              <a:t>proactive, and carefully read early warning signs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458200" cy="1054250"/>
          </a:xfrm>
        </p:spPr>
        <p:txBody>
          <a:bodyPr/>
          <a:lstStyle/>
          <a:p>
            <a:r>
              <a:rPr lang="en-US" sz="4800" dirty="0" smtClean="0"/>
              <a:t>What </a:t>
            </a:r>
            <a:r>
              <a:rPr lang="en-US" sz="4800" dirty="0"/>
              <a:t>are the common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causes </a:t>
            </a:r>
            <a:r>
              <a:rPr lang="en-US" sz="4800" dirty="0"/>
              <a:t>of conflict?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62200"/>
            <a:ext cx="35306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95947"/>
            <a:ext cx="3948953" cy="4304853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People </a:t>
            </a:r>
            <a:r>
              <a:rPr lang="en-US" dirty="0"/>
              <a:t>tend to handle conflict in a pattern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This </a:t>
            </a:r>
            <a:r>
              <a:rPr lang="en-US" u="sng" dirty="0"/>
              <a:t>pattern becomes a behavioral style</a:t>
            </a:r>
            <a:r>
              <a:rPr lang="en-US" dirty="0"/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No </a:t>
            </a:r>
            <a:r>
              <a:rPr lang="en-US" dirty="0"/>
              <a:t>single conflict strategy is best to use all the time.</a:t>
            </a:r>
          </a:p>
          <a:p>
            <a:pPr>
              <a:buFont typeface="Courier New" pitchFamily="49" charset="0"/>
              <a:buChar char="o"/>
            </a:pPr>
            <a:r>
              <a:rPr lang="en-US" b="1" u="sng" dirty="0" smtClean="0"/>
              <a:t>Competing</a:t>
            </a:r>
            <a:r>
              <a:rPr lang="en-US" b="1" dirty="0"/>
              <a:t>: </a:t>
            </a:r>
            <a:endParaRPr lang="en-US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“</a:t>
            </a:r>
            <a:r>
              <a:rPr lang="en-US" dirty="0"/>
              <a:t>I win, you lose” </a:t>
            </a:r>
            <a:r>
              <a:rPr lang="en-US" dirty="0" smtClean="0"/>
              <a:t>(high </a:t>
            </a:r>
            <a:r>
              <a:rPr lang="en-US" dirty="0"/>
              <a:t>concern for self)</a:t>
            </a:r>
          </a:p>
          <a:p>
            <a:pPr>
              <a:buFont typeface="Courier New" pitchFamily="49" charset="0"/>
              <a:buChar char="o"/>
            </a:pPr>
            <a:r>
              <a:rPr lang="en-US" b="1" u="sng" dirty="0" smtClean="0"/>
              <a:t>Accommodating</a:t>
            </a:r>
            <a:r>
              <a:rPr lang="en-US" b="1" dirty="0"/>
              <a:t>: </a:t>
            </a:r>
            <a:endParaRPr lang="en-US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Neglecting </a:t>
            </a:r>
            <a:r>
              <a:rPr lang="en-US" dirty="0"/>
              <a:t>own concerns to satisfy others. Helps immediate situation but does not help in the long run.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70156"/>
            <a:ext cx="8534400" cy="1054250"/>
          </a:xfrm>
        </p:spPr>
        <p:txBody>
          <a:bodyPr/>
          <a:lstStyle/>
          <a:p>
            <a:r>
              <a:rPr lang="en-US" sz="4400" dirty="0" smtClean="0"/>
              <a:t>What </a:t>
            </a:r>
            <a:r>
              <a:rPr lang="en-US" sz="4400" dirty="0"/>
              <a:t>are five conflict strategies?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600"/>
            <a:ext cx="3472302" cy="230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0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09800"/>
            <a:ext cx="3796553" cy="3847653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u="sng" dirty="0" smtClean="0"/>
              <a:t>Avoiding</a:t>
            </a:r>
            <a:r>
              <a:rPr lang="en-US" b="1" dirty="0"/>
              <a:t>: </a:t>
            </a:r>
            <a:endParaRPr lang="en-US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P</a:t>
            </a:r>
            <a:r>
              <a:rPr lang="en-US" dirty="0" smtClean="0"/>
              <a:t>assive </a:t>
            </a:r>
            <a:r>
              <a:rPr lang="en-US" dirty="0"/>
              <a:t>withdrawal from the conflict. 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Short </a:t>
            </a:r>
            <a:r>
              <a:rPr lang="en-US" dirty="0"/>
              <a:t>term fix.</a:t>
            </a:r>
          </a:p>
          <a:p>
            <a:pPr>
              <a:buFont typeface="Courier New" pitchFamily="49" charset="0"/>
              <a:buChar char="o"/>
            </a:pPr>
            <a:r>
              <a:rPr lang="en-US" b="1" u="sng" dirty="0" smtClean="0"/>
              <a:t>Collaborating</a:t>
            </a:r>
            <a:r>
              <a:rPr lang="en-US" b="1" dirty="0"/>
              <a:t>: </a:t>
            </a:r>
            <a:endParaRPr lang="en-US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Problem-solving </a:t>
            </a:r>
            <a:r>
              <a:rPr lang="en-US" dirty="0"/>
              <a:t>approach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Time </a:t>
            </a:r>
            <a:r>
              <a:rPr lang="en-US" dirty="0"/>
              <a:t>consuming and complex.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Concern </a:t>
            </a:r>
            <a:r>
              <a:rPr lang="en-US" dirty="0"/>
              <a:t>for self and others.</a:t>
            </a:r>
          </a:p>
          <a:p>
            <a:pPr>
              <a:buFont typeface="Courier New" pitchFamily="49" charset="0"/>
              <a:buChar char="o"/>
            </a:pPr>
            <a:r>
              <a:rPr lang="en-US" b="1" u="sng" dirty="0" smtClean="0"/>
              <a:t>Compromising</a:t>
            </a:r>
            <a:r>
              <a:rPr lang="en-US" b="1" dirty="0"/>
              <a:t>: </a:t>
            </a:r>
            <a:endParaRPr lang="en-US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Requires </a:t>
            </a:r>
            <a:r>
              <a:rPr lang="en-US" dirty="0"/>
              <a:t>give-and-take from both parties.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04800" y="570156"/>
            <a:ext cx="8534400" cy="1054250"/>
          </a:xfrm>
        </p:spPr>
        <p:txBody>
          <a:bodyPr/>
          <a:lstStyle/>
          <a:p>
            <a:r>
              <a:rPr lang="en-US" sz="4400" dirty="0" smtClean="0"/>
              <a:t>What </a:t>
            </a:r>
            <a:r>
              <a:rPr lang="en-US" sz="4400" dirty="0"/>
              <a:t>are five conflict strategies?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/>
          <a:stretch/>
        </p:blipFill>
        <p:spPr>
          <a:xfrm>
            <a:off x="4800600" y="2209799"/>
            <a:ext cx="3238144" cy="247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6800" y="2209800"/>
            <a:ext cx="40386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critical issue is how to </a:t>
            </a:r>
            <a:r>
              <a:rPr lang="en-US" u="sng" dirty="0"/>
              <a:t>manage it productively </a:t>
            </a:r>
            <a:r>
              <a:rPr lang="en-US" dirty="0"/>
              <a:t>to produce positive change without negative consequences.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Simplest </a:t>
            </a:r>
            <a:r>
              <a:rPr lang="en-US" dirty="0"/>
              <a:t>way to manage conflict is to </a:t>
            </a:r>
            <a:r>
              <a:rPr lang="en-US" u="sng" dirty="0"/>
              <a:t>establish rules and procedures</a:t>
            </a:r>
            <a:r>
              <a:rPr lang="en-US" dirty="0"/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When </a:t>
            </a:r>
            <a:r>
              <a:rPr lang="en-US" dirty="0"/>
              <a:t>rules don’t work the organization’s hierarchy is relied upon as conflicts are </a:t>
            </a:r>
            <a:r>
              <a:rPr lang="en-US" u="sng" dirty="0"/>
              <a:t>referred to a common superior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839200" cy="1054250"/>
          </a:xfrm>
        </p:spPr>
        <p:txBody>
          <a:bodyPr/>
          <a:lstStyle/>
          <a:p>
            <a:r>
              <a:rPr lang="en-US" sz="4400" dirty="0" smtClean="0"/>
              <a:t>How </a:t>
            </a:r>
            <a:r>
              <a:rPr lang="en-US" sz="4400" dirty="0"/>
              <a:t>can leaders manage conflict?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3" r="8095" b="13635"/>
          <a:stretch/>
        </p:blipFill>
        <p:spPr>
          <a:xfrm>
            <a:off x="990600" y="2286000"/>
            <a:ext cx="347086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1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4343400"/>
            <a:ext cx="7225552" cy="2209800"/>
          </a:xfrm>
        </p:spPr>
        <p:txBody>
          <a:bodyPr>
            <a:normAutofit fontScale="70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u="sng" dirty="0" smtClean="0"/>
              <a:t>Liaison </a:t>
            </a:r>
            <a:r>
              <a:rPr lang="en-US" u="sng" dirty="0"/>
              <a:t>is appointed </a:t>
            </a:r>
            <a:r>
              <a:rPr lang="en-US" dirty="0"/>
              <a:t>for conflict resolution.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cut through bureaucracy for quicker resolution</a:t>
            </a:r>
          </a:p>
          <a:p>
            <a:pPr>
              <a:buFont typeface="Courier New" pitchFamily="49" charset="0"/>
              <a:buChar char="o"/>
            </a:pPr>
            <a:r>
              <a:rPr lang="en-US" u="sng" dirty="0" smtClean="0"/>
              <a:t>Task forces.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When </a:t>
            </a:r>
            <a:r>
              <a:rPr lang="en-US" dirty="0"/>
              <a:t>conflict is complex.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Outside </a:t>
            </a:r>
            <a:r>
              <a:rPr lang="en-US" u="sng" dirty="0"/>
              <a:t>arbitrators, consultants, &amp; mediators </a:t>
            </a:r>
            <a:r>
              <a:rPr lang="en-US" dirty="0"/>
              <a:t>used when organization cannot resolve conflict.</a:t>
            </a:r>
          </a:p>
          <a:p>
            <a:pPr>
              <a:buFont typeface="Courier New" pitchFamily="49" charset="0"/>
              <a:buChar char="o"/>
            </a:pPr>
            <a:r>
              <a:rPr lang="en-US" u="sng" dirty="0" smtClean="0"/>
              <a:t>Company </a:t>
            </a:r>
            <a:r>
              <a:rPr lang="en-US" u="sng" dirty="0"/>
              <a:t>training in conflict management </a:t>
            </a:r>
            <a:r>
              <a:rPr lang="en-US" dirty="0"/>
              <a:t>used to teach employees to cooperate, listen and learn, and respect other’s opinions.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839200" cy="1054250"/>
          </a:xfrm>
        </p:spPr>
        <p:txBody>
          <a:bodyPr/>
          <a:lstStyle/>
          <a:p>
            <a:r>
              <a:rPr lang="en-US" sz="4400" dirty="0" smtClean="0"/>
              <a:t>How </a:t>
            </a:r>
            <a:r>
              <a:rPr lang="en-US" sz="4400" dirty="0"/>
              <a:t>can leaders manage conflict?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3" b="4458"/>
          <a:stretch/>
        </p:blipFill>
        <p:spPr>
          <a:xfrm>
            <a:off x="2057400" y="2174104"/>
            <a:ext cx="4720973" cy="20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4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2">
      <a:dk1>
        <a:srgbClr val="213E4B"/>
      </a:dk1>
      <a:lt1>
        <a:sysClr val="window" lastClr="FFFFFF"/>
      </a:lt1>
      <a:dk2>
        <a:srgbClr val="213E4B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272</TotalTime>
  <Words>469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Candara</vt:lpstr>
      <vt:lpstr>Courier New</vt:lpstr>
      <vt:lpstr>Wingdings</vt:lpstr>
      <vt:lpstr>Hardcover</vt:lpstr>
      <vt:lpstr>Lesson 10:  Managing Conflict</vt:lpstr>
      <vt:lpstr>What is conflict?</vt:lpstr>
      <vt:lpstr>What are two  types of conflict?</vt:lpstr>
      <vt:lpstr>What are the common causes of conflict?</vt:lpstr>
      <vt:lpstr>What are the common  causes of conflict?</vt:lpstr>
      <vt:lpstr>What are five conflict strategies?</vt:lpstr>
      <vt:lpstr>What are five conflict strategies?</vt:lpstr>
      <vt:lpstr>How can leaders manage conflict?</vt:lpstr>
      <vt:lpstr>How can leaders manage conflict?</vt:lpstr>
    </vt:vector>
  </TitlesOfParts>
  <Company>Utah Valley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Angela Larsen</cp:lastModifiedBy>
  <cp:revision>17</cp:revision>
  <dcterms:created xsi:type="dcterms:W3CDTF">2012-01-11T18:50:08Z</dcterms:created>
  <dcterms:modified xsi:type="dcterms:W3CDTF">2018-01-05T18:10:22Z</dcterms:modified>
</cp:coreProperties>
</file>