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94C-B7C7-47EF-BE63-58247FF83796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2D31-C6E6-4C18-800A-597E8C68B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5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E29C6FE-C899-4B78-AB91-EE8AAF32784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98D98-5F69-4A8E-826D-07D290ABF4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C6FE-C899-4B78-AB91-EE8AAF32784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8D98-5F69-4A8E-826D-07D290ABF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C6FE-C899-4B78-AB91-EE8AAF32784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098D98-5F69-4A8E-826D-07D290ABF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C6FE-C899-4B78-AB91-EE8AAF32784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8D98-5F69-4A8E-826D-07D290ABF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29C6FE-C899-4B78-AB91-EE8AAF32784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098D98-5F69-4A8E-826D-07D290ABF4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C6FE-C899-4B78-AB91-EE8AAF32784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8D98-5F69-4A8E-826D-07D290ABF4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C6FE-C899-4B78-AB91-EE8AAF32784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8D98-5F69-4A8E-826D-07D290ABF4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C6FE-C899-4B78-AB91-EE8AAF32784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8D98-5F69-4A8E-826D-07D290ABF46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C6FE-C899-4B78-AB91-EE8AAF32784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8D98-5F69-4A8E-826D-07D290ABF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C6FE-C899-4B78-AB91-EE8AAF32784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98D98-5F69-4A8E-826D-07D290ABF4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C6FE-C899-4B78-AB91-EE8AAF32784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8D98-5F69-4A8E-826D-07D290ABF4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E29C6FE-C899-4B78-AB91-EE8AAF32784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0098D98-5F69-4A8E-826D-07D290ABF4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2819400" cy="2381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“I think education is power.  I think that being able to communicate with people is power.  One of my main goals on the  planet is to encourage people to empower themselves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—Oprah Winfrey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324600" cy="182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/>
              <a:t>Lesson 11:  Developing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33600"/>
            <a:ext cx="3562350" cy="2381250"/>
          </a:xfrm>
          <a:prstGeom prst="rect">
            <a:avLst/>
          </a:prstGeom>
        </p:spPr>
      </p:pic>
      <p:sp>
        <p:nvSpPr>
          <p:cNvPr id="5" name="Subtitle 1"/>
          <p:cNvSpPr txBox="1">
            <a:spLocks/>
          </p:cNvSpPr>
          <p:nvPr/>
        </p:nvSpPr>
        <p:spPr>
          <a:xfrm>
            <a:off x="7010400" y="76200"/>
            <a:ext cx="1981200" cy="2976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“Don’t let the negativity given to you by the world disempower you.  Instead give to yourself that which empowers you.”</a:t>
            </a:r>
          </a:p>
          <a:p>
            <a:r>
              <a:rPr lang="en-US" dirty="0" smtClean="0"/>
              <a:t>-Les Brown</a:t>
            </a:r>
            <a:endParaRPr lang="en-US" dirty="0"/>
          </a:p>
        </p:txBody>
      </p:sp>
      <p:pic>
        <p:nvPicPr>
          <p:cNvPr id="6" name="Picture 12" descr="les_brown_pic_1_5uh4_th1b_ets5_0iv7_kw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971800"/>
            <a:ext cx="1828800" cy="275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9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9070"/>
            <a:ext cx="4191001" cy="4605530"/>
          </a:xfrm>
        </p:spPr>
        <p:txBody>
          <a:bodyPr>
            <a:normAutofit/>
          </a:bodyPr>
          <a:lstStyle/>
          <a:p>
            <a:r>
              <a:rPr lang="en-US" u="sng" dirty="0" smtClean="0"/>
              <a:t>Capacity </a:t>
            </a:r>
            <a:r>
              <a:rPr lang="en-US" u="sng" dirty="0"/>
              <a:t>to produce effects on others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Try </a:t>
            </a:r>
            <a:r>
              <a:rPr lang="en-US" dirty="0"/>
              <a:t>to change attitudes and/or behaviors of others </a:t>
            </a:r>
            <a:endParaRPr lang="en-US" dirty="0" smtClean="0"/>
          </a:p>
          <a:p>
            <a:r>
              <a:rPr lang="en-US" dirty="0" smtClean="0"/>
              <a:t>Power is exercised by </a:t>
            </a:r>
            <a:r>
              <a:rPr lang="en-US" u="sng" dirty="0" smtClean="0"/>
              <a:t>followers and informal leaders </a:t>
            </a:r>
            <a:r>
              <a:rPr lang="en-US" dirty="0" smtClean="0"/>
              <a:t>as well as </a:t>
            </a:r>
            <a:r>
              <a:rPr lang="en-US" u="sng" dirty="0" smtClean="0"/>
              <a:t>formal leaders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Limited </a:t>
            </a:r>
            <a:r>
              <a:rPr lang="en-US" dirty="0"/>
              <a:t>success without </a:t>
            </a:r>
            <a:r>
              <a:rPr lang="en-US" dirty="0" smtClean="0"/>
              <a:t>power; </a:t>
            </a:r>
            <a:r>
              <a:rPr lang="en-US" u="sng" dirty="0" smtClean="0"/>
              <a:t>fact </a:t>
            </a:r>
            <a:r>
              <a:rPr lang="en-US" u="sng" dirty="0"/>
              <a:t>of life in modern </a:t>
            </a:r>
            <a:r>
              <a:rPr lang="en-US" u="sng" dirty="0" smtClean="0"/>
              <a:t>organizations</a:t>
            </a:r>
            <a:endParaRPr lang="en-US" u="sng" dirty="0"/>
          </a:p>
          <a:p>
            <a:r>
              <a:rPr lang="en-US" dirty="0" smtClean="0"/>
              <a:t>The </a:t>
            </a:r>
            <a:r>
              <a:rPr lang="en-US" dirty="0"/>
              <a:t>term “power” </a:t>
            </a:r>
            <a:r>
              <a:rPr lang="en-US" u="sng" dirty="0"/>
              <a:t>evokes mixed </a:t>
            </a:r>
            <a:r>
              <a:rPr lang="en-US" u="sng" dirty="0" smtClean="0"/>
              <a:t>and often </a:t>
            </a:r>
            <a:r>
              <a:rPr lang="en-US" u="sng" dirty="0"/>
              <a:t>passionate reactions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Power?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8400"/>
            <a:ext cx="4152900" cy="27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719070"/>
            <a:ext cx="4293092" cy="4757930"/>
          </a:xfrm>
        </p:spPr>
        <p:txBody>
          <a:bodyPr>
            <a:normAutofit/>
          </a:bodyPr>
          <a:lstStyle/>
          <a:p>
            <a:r>
              <a:rPr lang="en-US" dirty="0" smtClean="0"/>
              <a:t>Two </a:t>
            </a:r>
            <a:r>
              <a:rPr lang="en-US" dirty="0"/>
              <a:t>categories: 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i="1" u="sng" dirty="0" smtClean="0"/>
              <a:t>Socialized </a:t>
            </a:r>
            <a:r>
              <a:rPr lang="en-US" i="1" u="sng" dirty="0"/>
              <a:t>power</a:t>
            </a:r>
            <a:r>
              <a:rPr lang="en-US" dirty="0"/>
              <a:t>: Power is directed to helping others (reward, coercive, legitimate power).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i="1" u="sng" dirty="0" smtClean="0"/>
              <a:t>Personalized </a:t>
            </a:r>
            <a:r>
              <a:rPr lang="en-US" i="1" u="sng" dirty="0"/>
              <a:t>power</a:t>
            </a:r>
            <a:r>
              <a:rPr lang="en-US" dirty="0"/>
              <a:t>: helping ourselves (expert and referent power)</a:t>
            </a:r>
          </a:p>
          <a:p>
            <a:pPr marL="502920" indent="-457200">
              <a:buFont typeface="+mj-lt"/>
              <a:buAutoNum type="arabicPeriod"/>
            </a:pPr>
            <a:r>
              <a:rPr lang="en-US" i="1" dirty="0" smtClean="0"/>
              <a:t>Reward </a:t>
            </a:r>
            <a:r>
              <a:rPr lang="en-US" i="1" dirty="0"/>
              <a:t>power</a:t>
            </a:r>
            <a:r>
              <a:rPr lang="en-US" dirty="0"/>
              <a:t>: </a:t>
            </a:r>
            <a:r>
              <a:rPr lang="en-US" u="sng" dirty="0"/>
              <a:t>Ability to give</a:t>
            </a:r>
            <a:r>
              <a:rPr lang="en-US" u="sng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Can come from all leaders</a:t>
            </a:r>
          </a:p>
          <a:p>
            <a:pPr marL="502920" indent="-457200">
              <a:buFont typeface="+mj-lt"/>
              <a:buAutoNum type="arabicPeriod"/>
            </a:pPr>
            <a:r>
              <a:rPr lang="en-US" i="1" dirty="0" smtClean="0"/>
              <a:t>Coercive </a:t>
            </a:r>
            <a:r>
              <a:rPr lang="en-US" i="1" dirty="0"/>
              <a:t>power</a:t>
            </a:r>
            <a:r>
              <a:rPr lang="en-US" dirty="0"/>
              <a:t>: </a:t>
            </a:r>
            <a:r>
              <a:rPr lang="en-US" u="sng" dirty="0"/>
              <a:t>Fear </a:t>
            </a:r>
            <a:r>
              <a:rPr lang="en-US" u="sng" dirty="0" smtClean="0"/>
              <a:t>and punishment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generally </a:t>
            </a:r>
            <a:r>
              <a:rPr lang="en-US" dirty="0"/>
              <a:t>a NEGATIVE motivator</a:t>
            </a:r>
          </a:p>
          <a:p>
            <a:pPr lvl="1"/>
            <a:r>
              <a:rPr lang="en-US" dirty="0" smtClean="0"/>
              <a:t>dismissals</a:t>
            </a:r>
            <a:r>
              <a:rPr lang="en-US" dirty="0"/>
              <a:t>, reprimands, etc.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the five sources of power?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2300"/>
            <a:ext cx="4092254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4191001" cy="5062730"/>
          </a:xfrm>
        </p:spPr>
        <p:txBody>
          <a:bodyPr/>
          <a:lstStyle/>
          <a:p>
            <a:pPr marL="502920" indent="-457200">
              <a:buFont typeface="+mj-lt"/>
              <a:buAutoNum type="arabicPeriod" startAt="3"/>
            </a:pPr>
            <a:r>
              <a:rPr lang="en-US" i="1" dirty="0" smtClean="0"/>
              <a:t>Legitimate </a:t>
            </a:r>
            <a:r>
              <a:rPr lang="en-US" i="1" dirty="0"/>
              <a:t>power</a:t>
            </a:r>
            <a:r>
              <a:rPr lang="en-US" dirty="0"/>
              <a:t>: Derived from </a:t>
            </a:r>
            <a:r>
              <a:rPr lang="en-US" u="sng" dirty="0"/>
              <a:t>formal </a:t>
            </a:r>
            <a:r>
              <a:rPr lang="en-US" u="sng" dirty="0" smtClean="0"/>
              <a:t>authority</a:t>
            </a:r>
          </a:p>
          <a:p>
            <a:pPr marL="777240" lvl="1" indent="-457200"/>
            <a:r>
              <a:rPr lang="en-US" dirty="0"/>
              <a:t>A</a:t>
            </a:r>
            <a:r>
              <a:rPr lang="en-US" dirty="0" smtClean="0"/>
              <a:t>ppointed </a:t>
            </a:r>
            <a:r>
              <a:rPr lang="en-US" dirty="0"/>
              <a:t>power.</a:t>
            </a:r>
          </a:p>
          <a:p>
            <a:pPr marL="502920" indent="-457200">
              <a:buFont typeface="+mj-lt"/>
              <a:buAutoNum type="arabicPeriod" startAt="4"/>
            </a:pPr>
            <a:r>
              <a:rPr lang="en-US" i="1" dirty="0" smtClean="0"/>
              <a:t>Expert </a:t>
            </a:r>
            <a:r>
              <a:rPr lang="en-US" i="1" dirty="0"/>
              <a:t>power</a:t>
            </a:r>
            <a:r>
              <a:rPr lang="en-US" dirty="0"/>
              <a:t>: </a:t>
            </a:r>
            <a:r>
              <a:rPr lang="en-US" u="sng" dirty="0"/>
              <a:t>Specialized skills, knowledge, or expertise</a:t>
            </a:r>
            <a:r>
              <a:rPr lang="en-US" dirty="0"/>
              <a:t>.</a:t>
            </a:r>
          </a:p>
          <a:p>
            <a:pPr marL="502920" indent="-457200">
              <a:buFont typeface="+mj-lt"/>
              <a:buAutoNum type="arabicPeriod" startAt="5"/>
            </a:pPr>
            <a:r>
              <a:rPr lang="en-US" i="1" dirty="0" smtClean="0"/>
              <a:t>Referent </a:t>
            </a:r>
            <a:r>
              <a:rPr lang="en-US" i="1" dirty="0"/>
              <a:t>power</a:t>
            </a:r>
            <a:r>
              <a:rPr lang="en-US" dirty="0"/>
              <a:t>: Based on </a:t>
            </a:r>
            <a:r>
              <a:rPr lang="en-US" u="sng" dirty="0"/>
              <a:t>respect or admiration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Considered </a:t>
            </a:r>
            <a:r>
              <a:rPr lang="en-US" dirty="0"/>
              <a:t>a “personalized” power.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be based on charisma or other personal traits (sports stars, heroes).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the five sources of power?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19542"/>
            <a:ext cx="3733800" cy="37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308" y="1719070"/>
            <a:ext cx="4216892" cy="4834130"/>
          </a:xfrm>
        </p:spPr>
        <p:txBody>
          <a:bodyPr/>
          <a:lstStyle/>
          <a:p>
            <a:r>
              <a:rPr lang="en-US" u="sng" dirty="0" smtClean="0"/>
              <a:t>Use </a:t>
            </a:r>
            <a:r>
              <a:rPr lang="en-US" u="sng" dirty="0"/>
              <a:t>a combination</a:t>
            </a:r>
            <a:r>
              <a:rPr lang="en-US" dirty="0"/>
              <a:t> of sources of power!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leaders learn to </a:t>
            </a:r>
            <a:r>
              <a:rPr lang="en-US" u="sng" dirty="0"/>
              <a:t>adapt and adjust</a:t>
            </a:r>
            <a:r>
              <a:rPr lang="en-US" dirty="0"/>
              <a:t> their power sources.</a:t>
            </a:r>
          </a:p>
          <a:p>
            <a:r>
              <a:rPr lang="en-US" dirty="0" smtClean="0"/>
              <a:t>Expert </a:t>
            </a:r>
            <a:r>
              <a:rPr lang="en-US" dirty="0"/>
              <a:t>&amp; </a:t>
            </a:r>
            <a:r>
              <a:rPr lang="en-US" dirty="0" smtClean="0"/>
              <a:t>referent </a:t>
            </a:r>
            <a:r>
              <a:rPr lang="en-US" dirty="0"/>
              <a:t>power: </a:t>
            </a:r>
            <a:r>
              <a:rPr lang="en-US" u="sng" dirty="0"/>
              <a:t>very high</a:t>
            </a:r>
            <a:r>
              <a:rPr lang="en-US" dirty="0"/>
              <a:t> positive impact.</a:t>
            </a:r>
          </a:p>
          <a:p>
            <a:pPr lvl="1"/>
            <a:r>
              <a:rPr lang="en-US" dirty="0" smtClean="0"/>
              <a:t>Reward </a:t>
            </a:r>
            <a:r>
              <a:rPr lang="en-US" dirty="0"/>
              <a:t>&amp; legitimate: </a:t>
            </a:r>
            <a:r>
              <a:rPr lang="en-US" u="sng" dirty="0"/>
              <a:t>slightly</a:t>
            </a:r>
            <a:r>
              <a:rPr lang="en-US" dirty="0"/>
              <a:t> positive.</a:t>
            </a:r>
          </a:p>
          <a:p>
            <a:pPr lvl="1"/>
            <a:r>
              <a:rPr lang="en-US" dirty="0" smtClean="0"/>
              <a:t>Coercive </a:t>
            </a:r>
            <a:r>
              <a:rPr lang="en-US" dirty="0"/>
              <a:t>Power: has a </a:t>
            </a:r>
            <a:r>
              <a:rPr lang="en-US" u="sng" dirty="0"/>
              <a:t>negative</a:t>
            </a:r>
            <a:r>
              <a:rPr lang="en-US" dirty="0"/>
              <a:t> effect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People should </a:t>
            </a:r>
            <a:r>
              <a:rPr lang="en-US" u="sng" dirty="0" smtClean="0"/>
              <a:t>understand the risks</a:t>
            </a:r>
            <a:r>
              <a:rPr lang="en-US" dirty="0" smtClean="0"/>
              <a:t> and benefits of using each of the five sources and develop their skills accordingly.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source of power is best?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" y="1828800"/>
            <a:ext cx="410692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4191001" cy="47579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Developing </a:t>
            </a:r>
            <a:r>
              <a:rPr lang="en-US" dirty="0"/>
              <a:t>power is a </a:t>
            </a:r>
            <a:r>
              <a:rPr lang="en-US" u="sng" dirty="0"/>
              <a:t>complex process</a:t>
            </a:r>
            <a:r>
              <a:rPr lang="en-US" dirty="0" smtClean="0"/>
              <a:t>. (Social Capital)</a:t>
            </a:r>
            <a:endParaRPr lang="en-US" dirty="0"/>
          </a:p>
          <a:p>
            <a:pPr lvl="1"/>
            <a:r>
              <a:rPr lang="en-US" dirty="0" smtClean="0"/>
              <a:t>Planning</a:t>
            </a:r>
            <a:r>
              <a:rPr lang="en-US" dirty="0"/>
              <a:t>, experience, and execution must be done to develop this power.</a:t>
            </a:r>
          </a:p>
          <a:p>
            <a:r>
              <a:rPr lang="en-US" dirty="0" smtClean="0"/>
              <a:t>Power </a:t>
            </a:r>
            <a:r>
              <a:rPr lang="en-US" dirty="0"/>
              <a:t>positioning is the </a:t>
            </a:r>
            <a:r>
              <a:rPr lang="en-US" u="sng" dirty="0"/>
              <a:t>conscientious use of techniques</a:t>
            </a:r>
            <a:r>
              <a:rPr lang="en-US" dirty="0"/>
              <a:t>.</a:t>
            </a:r>
          </a:p>
          <a:p>
            <a:r>
              <a:rPr lang="en-US" dirty="0" smtClean="0"/>
              <a:t>Power politics are </a:t>
            </a:r>
            <a:r>
              <a:rPr lang="en-US" u="sng" dirty="0" smtClean="0"/>
              <a:t>intentional </a:t>
            </a:r>
            <a:r>
              <a:rPr lang="en-US" u="sng" dirty="0"/>
              <a:t>acts of influence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/>
              <a:t>understand and apply if necessary.</a:t>
            </a:r>
          </a:p>
          <a:p>
            <a:r>
              <a:rPr lang="en-US" dirty="0" smtClean="0"/>
              <a:t>Power </a:t>
            </a:r>
            <a:r>
              <a:rPr lang="en-US" dirty="0"/>
              <a:t>Symbols come from:</a:t>
            </a:r>
          </a:p>
          <a:p>
            <a:pPr lvl="1"/>
            <a:r>
              <a:rPr lang="en-US" u="sng" dirty="0" smtClean="0"/>
              <a:t>Physical </a:t>
            </a:r>
            <a:r>
              <a:rPr lang="en-US" u="sng" dirty="0"/>
              <a:t>traits</a:t>
            </a:r>
            <a:r>
              <a:rPr lang="en-US" dirty="0"/>
              <a:t>, </a:t>
            </a:r>
            <a:r>
              <a:rPr lang="en-US" u="sng" dirty="0"/>
              <a:t>personality </a:t>
            </a:r>
            <a:r>
              <a:rPr lang="en-US" u="sng" dirty="0" smtClean="0"/>
              <a:t>characteristics</a:t>
            </a:r>
            <a:r>
              <a:rPr lang="en-US" dirty="0" smtClean="0"/>
              <a:t>, </a:t>
            </a:r>
            <a:r>
              <a:rPr lang="en-US" dirty="0"/>
              <a:t>and external physical factors.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do you develop power?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86" y="1752600"/>
            <a:ext cx="416371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4343401" cy="47579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</a:t>
            </a:r>
            <a:r>
              <a:rPr lang="en-US" dirty="0"/>
              <a:t>a following by establishing a reputation for being credible, reliable, and ethical.</a:t>
            </a:r>
          </a:p>
          <a:p>
            <a:r>
              <a:rPr lang="en-US" dirty="0" smtClean="0"/>
              <a:t>Show </a:t>
            </a:r>
            <a:r>
              <a:rPr lang="en-US" dirty="0"/>
              <a:t>that you are willing to set goals, take action </a:t>
            </a:r>
            <a:r>
              <a:rPr lang="en-US" dirty="0" smtClean="0"/>
              <a:t>and </a:t>
            </a:r>
            <a:r>
              <a:rPr lang="en-US" dirty="0"/>
              <a:t>make decisions.</a:t>
            </a:r>
          </a:p>
          <a:p>
            <a:r>
              <a:rPr lang="en-US" dirty="0" smtClean="0"/>
              <a:t>Look </a:t>
            </a:r>
            <a:r>
              <a:rPr lang="en-US" dirty="0"/>
              <a:t>for ways to become visible by volunteering for special projects that expose your strengths &amp; capabilities.</a:t>
            </a:r>
          </a:p>
          <a:p>
            <a:r>
              <a:rPr lang="en-US" dirty="0" smtClean="0"/>
              <a:t>Acquire </a:t>
            </a:r>
            <a:r>
              <a:rPr lang="en-US" dirty="0"/>
              <a:t>positions of authority and knowledge.</a:t>
            </a:r>
          </a:p>
          <a:p>
            <a:r>
              <a:rPr lang="en-US" dirty="0" smtClean="0"/>
              <a:t>Develop </a:t>
            </a:r>
            <a:r>
              <a:rPr lang="en-US" dirty="0"/>
              <a:t>your communication skills </a:t>
            </a:r>
            <a:r>
              <a:rPr lang="en-US" dirty="0" smtClean="0"/>
              <a:t>and </a:t>
            </a:r>
            <a:r>
              <a:rPr lang="en-US" dirty="0"/>
              <a:t>ability to negotiate.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Positioning Techniques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5410201" cy="47579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Develop </a:t>
            </a:r>
            <a:r>
              <a:rPr lang="en-US" dirty="0"/>
              <a:t>commitment by displaying the inner drive that shows you are dedicated to excellence.</a:t>
            </a:r>
          </a:p>
          <a:p>
            <a:r>
              <a:rPr lang="en-US" dirty="0" smtClean="0"/>
              <a:t>Network </a:t>
            </a:r>
            <a:r>
              <a:rPr lang="en-US" dirty="0"/>
              <a:t>by learning to call on individuals inside and outside your organization who can help you reach your goals.</a:t>
            </a:r>
          </a:p>
          <a:p>
            <a:r>
              <a:rPr lang="en-US" dirty="0" smtClean="0"/>
              <a:t>Learn </a:t>
            </a:r>
            <a:r>
              <a:rPr lang="en-US" dirty="0"/>
              <a:t>how to be a team player by helping others reach their goals and objectives.</a:t>
            </a:r>
          </a:p>
          <a:p>
            <a:r>
              <a:rPr lang="en-US" dirty="0" smtClean="0"/>
              <a:t>Understand </a:t>
            </a:r>
            <a:r>
              <a:rPr lang="en-US" dirty="0"/>
              <a:t>your organization by being knowledgeable in the philosophy, politics, communication channels, &amp; structures of the organization.</a:t>
            </a:r>
          </a:p>
          <a:p>
            <a:r>
              <a:rPr lang="en-US" dirty="0" smtClean="0"/>
              <a:t>Develop </a:t>
            </a:r>
            <a:r>
              <a:rPr lang="en-US" dirty="0"/>
              <a:t>confidence in how others see you by sharpening your public speaking skills and dressing professionally through appropriate attire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Positioning Techniques </a:t>
            </a:r>
            <a:r>
              <a:rPr lang="en-US" sz="2800" dirty="0"/>
              <a:t>Continued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6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719070"/>
            <a:ext cx="4369292" cy="4681729"/>
          </a:xfrm>
        </p:spPr>
        <p:txBody>
          <a:bodyPr/>
          <a:lstStyle/>
          <a:p>
            <a:r>
              <a:rPr lang="en-US" dirty="0" smtClean="0"/>
              <a:t>Empowerment</a:t>
            </a:r>
            <a:r>
              <a:rPr lang="en-US" dirty="0"/>
              <a:t>: The Process of </a:t>
            </a:r>
            <a:r>
              <a:rPr lang="en-US" u="sng" dirty="0"/>
              <a:t>sharing power </a:t>
            </a:r>
            <a:r>
              <a:rPr lang="en-US" dirty="0"/>
              <a:t>with employees.</a:t>
            </a:r>
          </a:p>
          <a:p>
            <a:r>
              <a:rPr lang="en-US" dirty="0" smtClean="0"/>
              <a:t>DELEGATING </a:t>
            </a:r>
            <a:r>
              <a:rPr lang="en-US" dirty="0"/>
              <a:t>is the </a:t>
            </a:r>
            <a:r>
              <a:rPr lang="en-US" dirty="0" smtClean="0"/>
              <a:t>key!</a:t>
            </a:r>
          </a:p>
          <a:p>
            <a:pPr lvl="1"/>
            <a:r>
              <a:rPr lang="en-US" u="sng" dirty="0" smtClean="0"/>
              <a:t>Granting </a:t>
            </a:r>
            <a:r>
              <a:rPr lang="en-US" u="sng" dirty="0"/>
              <a:t>decision-making authority</a:t>
            </a:r>
            <a:r>
              <a:rPr lang="en-US" dirty="0"/>
              <a:t>.</a:t>
            </a:r>
          </a:p>
          <a:p>
            <a:r>
              <a:rPr lang="en-US" dirty="0" smtClean="0"/>
              <a:t>Organizational </a:t>
            </a:r>
            <a:r>
              <a:rPr lang="en-US" dirty="0"/>
              <a:t>members  who share power tend to increase </a:t>
            </a:r>
            <a:r>
              <a:rPr lang="en-US" u="sng" dirty="0"/>
              <a:t>ownership</a:t>
            </a:r>
            <a:r>
              <a:rPr lang="en-US" dirty="0"/>
              <a:t>, </a:t>
            </a:r>
            <a:r>
              <a:rPr lang="en-US" u="sng" dirty="0"/>
              <a:t>productivity</a:t>
            </a:r>
            <a:r>
              <a:rPr lang="en-US" dirty="0"/>
              <a:t>, &amp; </a:t>
            </a:r>
            <a:r>
              <a:rPr lang="en-US" u="sng" dirty="0"/>
              <a:t>commitment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</a:t>
            </a:r>
            <a:r>
              <a:rPr lang="en-US" dirty="0"/>
              <a:t>is empowerment?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51"/>
          <a:stretch/>
        </p:blipFill>
        <p:spPr>
          <a:xfrm>
            <a:off x="426578" y="1828800"/>
            <a:ext cx="392688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305</TotalTime>
  <Words>597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Franklin Gothic Medium</vt:lpstr>
      <vt:lpstr>Wingdings</vt:lpstr>
      <vt:lpstr>Wingdings 2</vt:lpstr>
      <vt:lpstr>Grid</vt:lpstr>
      <vt:lpstr>Lesson 11:  Developing Power</vt:lpstr>
      <vt:lpstr>What is Power?</vt:lpstr>
      <vt:lpstr>What are the five sources of power?</vt:lpstr>
      <vt:lpstr>What are the five sources of power?</vt:lpstr>
      <vt:lpstr>What source of power is best?</vt:lpstr>
      <vt:lpstr>How do you develop power?</vt:lpstr>
      <vt:lpstr>Power Positioning Techniques</vt:lpstr>
      <vt:lpstr>Power Positioning Techniques Continued</vt:lpstr>
      <vt:lpstr>What is empowerment?</vt:lpstr>
    </vt:vector>
  </TitlesOfParts>
  <Company>Utah Valley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11:  Developing Power</dc:title>
  <dc:creator>Windows User</dc:creator>
  <cp:lastModifiedBy>Angela Larsen</cp:lastModifiedBy>
  <cp:revision>18</cp:revision>
  <dcterms:created xsi:type="dcterms:W3CDTF">2012-01-24T17:04:43Z</dcterms:created>
  <dcterms:modified xsi:type="dcterms:W3CDTF">2018-01-09T16:51:16Z</dcterms:modified>
</cp:coreProperties>
</file>