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40D81-14FF-4CD9-83A6-6FEA2474FB8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07DDB-7DDA-4A5E-A2F8-14A84B20C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70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7E1D0-FE6B-4435-BD1E-6E55A2B932F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1CBEA-254C-4751-83FE-1C01BF92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0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CBEA-254C-4751-83FE-1C01BF92FC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9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CBEA-254C-4751-83FE-1C01BF92FC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2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70C2434-0B24-4278-835C-89EEC28C85D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5738CC-DCA0-4133-AB19-60A64F595C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2434-0B24-4278-835C-89EEC28C85D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8CC-DCA0-4133-AB19-60A64F595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2434-0B24-4278-835C-89EEC28C85D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65738CC-DCA0-4133-AB19-60A64F595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2434-0B24-4278-835C-89EEC28C85D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8CC-DCA0-4133-AB19-60A64F595C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0C2434-0B24-4278-835C-89EEC28C85D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65738CC-DCA0-4133-AB19-60A64F595C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2434-0B24-4278-835C-89EEC28C85D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8CC-DCA0-4133-AB19-60A64F595C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2434-0B24-4278-835C-89EEC28C85D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8CC-DCA0-4133-AB19-60A64F595C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2434-0B24-4278-835C-89EEC28C85D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8CC-DCA0-4133-AB19-60A64F595C6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2434-0B24-4278-835C-89EEC28C85D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8CC-DCA0-4133-AB19-60A64F595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2434-0B24-4278-835C-89EEC28C85D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5738CC-DCA0-4133-AB19-60A64F595C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2434-0B24-4278-835C-89EEC28C85D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8CC-DCA0-4133-AB19-60A64F595C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70C2434-0B24-4278-835C-89EEC28C85D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65738CC-DCA0-4133-AB19-60A64F595C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28600"/>
            <a:ext cx="1981200" cy="3729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“Individual commitment </a:t>
            </a:r>
            <a:br>
              <a:rPr lang="en-US" dirty="0"/>
            </a:br>
            <a:r>
              <a:rPr lang="en-US" dirty="0"/>
              <a:t>to a group effort - </a:t>
            </a:r>
            <a:br>
              <a:rPr lang="en-US" dirty="0"/>
            </a:br>
            <a:r>
              <a:rPr lang="en-US" dirty="0"/>
              <a:t>that is what makes a team work, </a:t>
            </a:r>
            <a:br>
              <a:rPr lang="en-US" dirty="0"/>
            </a:br>
            <a:r>
              <a:rPr lang="en-US" dirty="0"/>
              <a:t>a company work, a society work, </a:t>
            </a:r>
            <a:br>
              <a:rPr lang="en-US" dirty="0"/>
            </a:br>
            <a:r>
              <a:rPr lang="en-US" dirty="0"/>
              <a:t>a civilization work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-</a:t>
            </a:r>
            <a:r>
              <a:rPr lang="en-US" dirty="0"/>
              <a:t>Vince Lombardi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324600" cy="1828800"/>
          </a:xfrm>
        </p:spPr>
        <p:txBody>
          <a:bodyPr/>
          <a:lstStyle/>
          <a:p>
            <a:r>
              <a:rPr lang="en-US" dirty="0"/>
              <a:t>Lesson 12: Team Building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9800"/>
            <a:ext cx="514502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1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2971801" cy="4757930"/>
          </a:xfrm>
        </p:spPr>
        <p:txBody>
          <a:bodyPr/>
          <a:lstStyle/>
          <a:p>
            <a:r>
              <a:rPr lang="en-US" dirty="0" smtClean="0"/>
              <a:t>Several </a:t>
            </a:r>
            <a:r>
              <a:rPr lang="en-US" dirty="0"/>
              <a:t>external factors that help team to perform optimally.</a:t>
            </a:r>
          </a:p>
          <a:p>
            <a:pPr lvl="1"/>
            <a:r>
              <a:rPr lang="en-US" dirty="0" smtClean="0"/>
              <a:t>Flexibility</a:t>
            </a:r>
            <a:r>
              <a:rPr lang="en-US" dirty="0"/>
              <a:t>: Remove </a:t>
            </a:r>
            <a:r>
              <a:rPr lang="en-US" u="sng" dirty="0"/>
              <a:t>unnecessary formalities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Responsibility</a:t>
            </a:r>
            <a:r>
              <a:rPr lang="en-US" dirty="0"/>
              <a:t>: Give people opportunities to have </a:t>
            </a:r>
            <a:r>
              <a:rPr lang="en-US" u="sng" dirty="0"/>
              <a:t>ownership</a:t>
            </a:r>
            <a:r>
              <a:rPr lang="en-US" dirty="0"/>
              <a:t>.</a:t>
            </a:r>
          </a:p>
          <a:p>
            <a:pPr lvl="1"/>
            <a:r>
              <a:rPr lang="en-US" u="sng" dirty="0" smtClean="0"/>
              <a:t>Clear </a:t>
            </a:r>
            <a:r>
              <a:rPr lang="en-US" u="sng" dirty="0"/>
              <a:t>standards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performance teams </a:t>
            </a:r>
            <a:r>
              <a:rPr lang="en-US" sz="2000" dirty="0"/>
              <a:t>Continued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28800"/>
            <a:ext cx="5029200" cy="339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9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74708" y="1719070"/>
            <a:ext cx="4216892" cy="4605529"/>
          </a:xfrm>
        </p:spPr>
        <p:txBody>
          <a:bodyPr>
            <a:normAutofit/>
          </a:bodyPr>
          <a:lstStyle/>
          <a:p>
            <a:r>
              <a:rPr lang="en-US" dirty="0" smtClean="0"/>
              <a:t>No </a:t>
            </a:r>
            <a:r>
              <a:rPr lang="en-US" dirty="0"/>
              <a:t>exact model for measuring stages, but…  </a:t>
            </a:r>
            <a:r>
              <a:rPr lang="en-US" u="sng" dirty="0"/>
              <a:t>Four discrete stages</a:t>
            </a:r>
            <a:r>
              <a:rPr lang="en-US" dirty="0"/>
              <a:t> as written by Bruce </a:t>
            </a:r>
            <a:r>
              <a:rPr lang="en-US" dirty="0" smtClean="0"/>
              <a:t>Tuckman </a:t>
            </a:r>
            <a:r>
              <a:rPr lang="en-US" dirty="0"/>
              <a:t>attempts to </a:t>
            </a:r>
            <a:r>
              <a:rPr lang="en-US" dirty="0" smtClean="0"/>
              <a:t>define </a:t>
            </a:r>
            <a:r>
              <a:rPr lang="en-US" dirty="0"/>
              <a:t>these.</a:t>
            </a:r>
          </a:p>
          <a:p>
            <a:r>
              <a:rPr lang="en-US" dirty="0" smtClean="0"/>
              <a:t>First </a:t>
            </a:r>
            <a:r>
              <a:rPr lang="en-US" dirty="0"/>
              <a:t>Stage: </a:t>
            </a:r>
            <a:r>
              <a:rPr lang="en-US" u="sng" dirty="0"/>
              <a:t>Forming</a:t>
            </a:r>
          </a:p>
          <a:p>
            <a:pPr lvl="1"/>
            <a:r>
              <a:rPr lang="en-US" dirty="0" smtClean="0"/>
              <a:t>Represents </a:t>
            </a:r>
            <a:r>
              <a:rPr lang="en-US" dirty="0"/>
              <a:t>the initial stages of team development.</a:t>
            </a:r>
          </a:p>
          <a:p>
            <a:pPr lvl="1"/>
            <a:r>
              <a:rPr lang="en-US" dirty="0" smtClean="0"/>
              <a:t>get </a:t>
            </a:r>
            <a:r>
              <a:rPr lang="en-US" dirty="0"/>
              <a:t>to know each </a:t>
            </a:r>
            <a:r>
              <a:rPr lang="en-US" dirty="0" smtClean="0"/>
              <a:t>other</a:t>
            </a:r>
          </a:p>
          <a:p>
            <a:pPr lvl="2"/>
            <a:r>
              <a:rPr lang="en-US" dirty="0" smtClean="0"/>
              <a:t>surface-level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Rely </a:t>
            </a:r>
            <a:r>
              <a:rPr lang="en-US" dirty="0"/>
              <a:t>on leader’s </a:t>
            </a:r>
            <a:r>
              <a:rPr lang="en-US" dirty="0" smtClean="0"/>
              <a:t>direction</a:t>
            </a:r>
          </a:p>
          <a:p>
            <a:pPr lvl="1"/>
            <a:r>
              <a:rPr lang="en-US" dirty="0" smtClean="0"/>
              <a:t>Usually </a:t>
            </a:r>
            <a:r>
              <a:rPr lang="en-US" dirty="0"/>
              <a:t>unclear roles of the team.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</a:t>
            </a:r>
            <a:r>
              <a:rPr lang="en-US" dirty="0"/>
              <a:t>of Team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93383"/>
            <a:ext cx="4343400" cy="298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0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</a:t>
            </a:r>
            <a:r>
              <a:rPr lang="en-US" dirty="0"/>
              <a:t>of team development </a:t>
            </a:r>
            <a:r>
              <a:rPr lang="en-US" sz="2000" dirty="0" smtClean="0"/>
              <a:t>continued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8508" y="1719070"/>
            <a:ext cx="4293092" cy="4681729"/>
          </a:xfrm>
        </p:spPr>
        <p:txBody>
          <a:bodyPr/>
          <a:lstStyle/>
          <a:p>
            <a:r>
              <a:rPr lang="en-US" dirty="0" smtClean="0"/>
              <a:t>Second </a:t>
            </a:r>
            <a:r>
              <a:rPr lang="en-US" dirty="0"/>
              <a:t>Stage: </a:t>
            </a:r>
            <a:r>
              <a:rPr lang="en-US" u="sng" dirty="0"/>
              <a:t>Storming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Once </a:t>
            </a:r>
            <a:r>
              <a:rPr lang="en-US" dirty="0"/>
              <a:t>a group begins to form differences, conflicts, and challenges begin to emerge.</a:t>
            </a:r>
          </a:p>
          <a:p>
            <a:pPr lvl="1"/>
            <a:r>
              <a:rPr lang="en-US" dirty="0" smtClean="0"/>
              <a:t>Problems </a:t>
            </a:r>
            <a:r>
              <a:rPr lang="en-US" dirty="0"/>
              <a:t>such as power struggles, emotional issues, and jockeying for position tend to happen.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4419600" cy="303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0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" y="1719070"/>
            <a:ext cx="4267201" cy="4681729"/>
          </a:xfrm>
        </p:spPr>
        <p:txBody>
          <a:bodyPr/>
          <a:lstStyle/>
          <a:p>
            <a:r>
              <a:rPr lang="en-US" dirty="0" smtClean="0"/>
              <a:t>Third </a:t>
            </a:r>
            <a:r>
              <a:rPr lang="en-US" dirty="0"/>
              <a:t>Stage: </a:t>
            </a:r>
            <a:r>
              <a:rPr lang="en-US" u="sng" dirty="0" smtClean="0"/>
              <a:t>Norming</a:t>
            </a:r>
            <a:endParaRPr lang="en-US" u="sng" dirty="0"/>
          </a:p>
          <a:p>
            <a:pPr lvl="1"/>
            <a:r>
              <a:rPr lang="en-US" dirty="0" smtClean="0"/>
              <a:t>Begin </a:t>
            </a:r>
            <a:r>
              <a:rPr lang="en-US" dirty="0"/>
              <a:t>to understand each others strengths and weaknesses and find strategies that allow for habitual patterns.</a:t>
            </a:r>
          </a:p>
          <a:p>
            <a:pPr lvl="1"/>
            <a:r>
              <a:rPr lang="en-US" dirty="0" smtClean="0"/>
              <a:t>Roles </a:t>
            </a:r>
            <a:r>
              <a:rPr lang="en-US" dirty="0"/>
              <a:t>&amp; responsibilities are clearly defined.</a:t>
            </a:r>
          </a:p>
          <a:p>
            <a:pPr lvl="1"/>
            <a:r>
              <a:rPr lang="en-US" dirty="0" smtClean="0"/>
              <a:t>Processes </a:t>
            </a:r>
            <a:r>
              <a:rPr lang="en-US" dirty="0"/>
              <a:t>are beginning to form.</a:t>
            </a:r>
          </a:p>
          <a:p>
            <a:pPr lvl="1"/>
            <a:r>
              <a:rPr lang="en-US" dirty="0" smtClean="0"/>
              <a:t>Mutual </a:t>
            </a:r>
            <a:r>
              <a:rPr lang="en-US" dirty="0"/>
              <a:t>respect begins to occur for one another.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</a:t>
            </a:r>
            <a:r>
              <a:rPr lang="en-US" dirty="0"/>
              <a:t>of team development </a:t>
            </a:r>
            <a:r>
              <a:rPr lang="en-US" sz="2000" dirty="0"/>
              <a:t>continued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4343400" cy="298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6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4114801" cy="4605529"/>
          </a:xfrm>
        </p:spPr>
        <p:txBody>
          <a:bodyPr>
            <a:normAutofit/>
          </a:bodyPr>
          <a:lstStyle/>
          <a:p>
            <a:r>
              <a:rPr lang="en-US" dirty="0" smtClean="0"/>
              <a:t>Fourth </a:t>
            </a:r>
            <a:r>
              <a:rPr lang="en-US" dirty="0"/>
              <a:t>and Final Stage: </a:t>
            </a:r>
            <a:r>
              <a:rPr lang="en-US" u="sng" dirty="0"/>
              <a:t>Performing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Team </a:t>
            </a:r>
            <a:r>
              <a:rPr lang="en-US" dirty="0"/>
              <a:t>has one clear vision.</a:t>
            </a:r>
          </a:p>
          <a:p>
            <a:pPr lvl="1"/>
            <a:r>
              <a:rPr lang="en-US" dirty="0" smtClean="0"/>
              <a:t>Individuals </a:t>
            </a:r>
            <a:r>
              <a:rPr lang="en-US" dirty="0"/>
              <a:t>have discovered their own strengths &amp; weaknesses.</a:t>
            </a:r>
          </a:p>
          <a:p>
            <a:pPr lvl="1"/>
            <a:r>
              <a:rPr lang="en-US" dirty="0" smtClean="0"/>
              <a:t>Teams </a:t>
            </a:r>
            <a:r>
              <a:rPr lang="en-US" dirty="0"/>
              <a:t>make their own decisions.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are autonomous from their leaders.</a:t>
            </a:r>
          </a:p>
          <a:p>
            <a:pPr lvl="1"/>
            <a:r>
              <a:rPr lang="en-US" dirty="0" smtClean="0"/>
              <a:t>Members </a:t>
            </a:r>
            <a:r>
              <a:rPr lang="en-US" dirty="0"/>
              <a:t>take care of each other.</a:t>
            </a:r>
          </a:p>
          <a:p>
            <a:pPr lvl="1"/>
            <a:r>
              <a:rPr lang="en-US" dirty="0" smtClean="0"/>
              <a:t>Issues </a:t>
            </a:r>
            <a:r>
              <a:rPr lang="en-US" dirty="0"/>
              <a:t>dealt with within the team itself.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</a:t>
            </a:r>
            <a:r>
              <a:rPr lang="en-US" dirty="0"/>
              <a:t>of team development </a:t>
            </a:r>
            <a:r>
              <a:rPr lang="en-US" sz="2000" dirty="0"/>
              <a:t>continued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343400" cy="298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5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9908" y="1719070"/>
            <a:ext cx="4521692" cy="4681729"/>
          </a:xfrm>
        </p:spPr>
        <p:txBody>
          <a:bodyPr/>
          <a:lstStyle/>
          <a:p>
            <a:r>
              <a:rPr lang="en-US" dirty="0" smtClean="0"/>
              <a:t>Team </a:t>
            </a:r>
            <a:r>
              <a:rPr lang="en-US" dirty="0"/>
              <a:t>building is a </a:t>
            </a:r>
            <a:r>
              <a:rPr lang="en-US" u="sng" dirty="0"/>
              <a:t>series of activities</a:t>
            </a:r>
            <a:r>
              <a:rPr lang="en-US" dirty="0"/>
              <a:t> designed to solve problems.</a:t>
            </a:r>
          </a:p>
          <a:p>
            <a:r>
              <a:rPr lang="en-US" dirty="0" smtClean="0"/>
              <a:t>Requires </a:t>
            </a:r>
            <a:r>
              <a:rPr lang="en-US" dirty="0"/>
              <a:t>that each team participant accept the team goals and take ownership of the results.</a:t>
            </a:r>
          </a:p>
          <a:p>
            <a:pPr lvl="1"/>
            <a:r>
              <a:rPr lang="en-US" dirty="0" smtClean="0"/>
              <a:t>Results </a:t>
            </a:r>
            <a:r>
              <a:rPr lang="en-US" dirty="0"/>
              <a:t>in </a:t>
            </a:r>
            <a:r>
              <a:rPr lang="en-US" u="sng" dirty="0"/>
              <a:t>synergy</a:t>
            </a:r>
            <a:r>
              <a:rPr lang="en-US" dirty="0"/>
              <a:t>.  Which is when the whole is often greater than its parts.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teambuilding?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3810000" cy="325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4400" y="1752600"/>
            <a:ext cx="3962401" cy="47579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</a:t>
            </a:r>
            <a:r>
              <a:rPr lang="en-US" dirty="0"/>
              <a:t>building high performance teams, several practices should be considered </a:t>
            </a:r>
          </a:p>
          <a:p>
            <a:pPr lvl="1"/>
            <a:r>
              <a:rPr lang="en-US" dirty="0" smtClean="0"/>
              <a:t>Develop </a:t>
            </a:r>
            <a:r>
              <a:rPr lang="en-US" dirty="0"/>
              <a:t>urgency &amp; direction.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those based on skill &amp; potential.</a:t>
            </a:r>
          </a:p>
          <a:p>
            <a:pPr lvl="1"/>
            <a:r>
              <a:rPr lang="en-US" dirty="0" smtClean="0"/>
              <a:t>Watch </a:t>
            </a:r>
            <a:r>
              <a:rPr lang="en-US" dirty="0"/>
              <a:t>the first meetings for interactions.</a:t>
            </a:r>
          </a:p>
          <a:p>
            <a:pPr lvl="1"/>
            <a:r>
              <a:rPr lang="en-US" dirty="0" smtClean="0"/>
              <a:t>Setting </a:t>
            </a:r>
            <a:r>
              <a:rPr lang="en-US" dirty="0"/>
              <a:t>mini goals and celebrated victories.</a:t>
            </a:r>
          </a:p>
          <a:p>
            <a:pPr lvl="1"/>
            <a:r>
              <a:rPr lang="en-US" dirty="0" smtClean="0"/>
              <a:t>Creating </a:t>
            </a:r>
            <a:r>
              <a:rPr lang="en-US" dirty="0"/>
              <a:t>new challenges.</a:t>
            </a:r>
          </a:p>
          <a:p>
            <a:pPr lvl="1"/>
            <a:r>
              <a:rPr lang="en-US" dirty="0" smtClean="0"/>
              <a:t>Member </a:t>
            </a:r>
            <a:r>
              <a:rPr lang="en-US" dirty="0"/>
              <a:t>should spend time together.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teams need </a:t>
            </a:r>
            <a:r>
              <a:rPr lang="en-US" u="sng" dirty="0"/>
              <a:t>positive feedback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teambuilding? </a:t>
            </a:r>
            <a:r>
              <a:rPr lang="en-US" sz="2000" dirty="0" smtClean="0"/>
              <a:t>Continued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0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0600" y="1708981"/>
            <a:ext cx="4064492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</a:t>
            </a:r>
            <a:r>
              <a:rPr lang="en-US" dirty="0"/>
              <a:t>teams members cooperate, </a:t>
            </a:r>
            <a:r>
              <a:rPr lang="en-US" u="sng" dirty="0"/>
              <a:t>powerful results are achieved</a:t>
            </a:r>
            <a:r>
              <a:rPr lang="en-US" dirty="0"/>
              <a:t>.</a:t>
            </a:r>
          </a:p>
          <a:p>
            <a:r>
              <a:rPr lang="en-US" u="sng" dirty="0" smtClean="0"/>
              <a:t>Interdependence</a:t>
            </a:r>
            <a:r>
              <a:rPr lang="en-US" dirty="0" smtClean="0"/>
              <a:t> </a:t>
            </a:r>
            <a:r>
              <a:rPr lang="en-US" dirty="0"/>
              <a:t>happens when roles are identified clearly. Camaraderie occurs.</a:t>
            </a:r>
          </a:p>
          <a:p>
            <a:r>
              <a:rPr lang="en-US" u="sng" dirty="0" smtClean="0"/>
              <a:t>Leadership</a:t>
            </a:r>
            <a:r>
              <a:rPr lang="en-US" dirty="0" smtClean="0"/>
              <a:t> </a:t>
            </a:r>
            <a:r>
              <a:rPr lang="en-US" dirty="0"/>
              <a:t>role: Critical for success.</a:t>
            </a:r>
          </a:p>
          <a:p>
            <a:r>
              <a:rPr lang="en-US" dirty="0" smtClean="0"/>
              <a:t>Both </a:t>
            </a:r>
            <a:r>
              <a:rPr lang="en-US" dirty="0"/>
              <a:t>formal role and sharing needed.</a:t>
            </a:r>
          </a:p>
          <a:p>
            <a:r>
              <a:rPr lang="en-US" u="sng" dirty="0" smtClean="0"/>
              <a:t>Coordination</a:t>
            </a:r>
            <a:r>
              <a:rPr lang="en-US" dirty="0" smtClean="0"/>
              <a:t> </a:t>
            </a:r>
            <a:r>
              <a:rPr lang="en-US" dirty="0"/>
              <a:t>and communication is a MUST in today’s dynamic workplace.</a:t>
            </a:r>
          </a:p>
          <a:p>
            <a:r>
              <a:rPr lang="en-US" u="sng" dirty="0" smtClean="0"/>
              <a:t>Adaptability</a:t>
            </a:r>
            <a:r>
              <a:rPr lang="en-US" dirty="0"/>
              <a:t>. Responding quickly and flexible.</a:t>
            </a:r>
          </a:p>
          <a:p>
            <a:r>
              <a:rPr lang="en-US" u="sng" dirty="0" smtClean="0"/>
              <a:t>Mission</a:t>
            </a:r>
            <a:r>
              <a:rPr lang="en-US" dirty="0"/>
              <a:t>: Clear idea of the team’s purpose.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build an effective team?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61146"/>
            <a:ext cx="3200400" cy="478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5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4191001" cy="4834129"/>
          </a:xfrm>
        </p:spPr>
        <p:txBody>
          <a:bodyPr>
            <a:normAutofit/>
          </a:bodyPr>
          <a:lstStyle/>
          <a:p>
            <a:r>
              <a:rPr lang="en-US" dirty="0" smtClean="0"/>
              <a:t>Requires a </a:t>
            </a:r>
            <a:r>
              <a:rPr lang="en-US" u="sng" dirty="0" smtClean="0"/>
              <a:t>Cross-section </a:t>
            </a:r>
            <a:r>
              <a:rPr lang="en-US" u="sng" dirty="0"/>
              <a:t>of talents &amp; strengths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need to increase knowledge through cross-training.</a:t>
            </a:r>
          </a:p>
          <a:p>
            <a:r>
              <a:rPr lang="en-US" dirty="0" smtClean="0"/>
              <a:t>Effectiveness </a:t>
            </a:r>
            <a:r>
              <a:rPr lang="en-US" dirty="0"/>
              <a:t>comes from members understanding their </a:t>
            </a:r>
            <a:r>
              <a:rPr lang="en-US" u="sng" dirty="0"/>
              <a:t>roles &amp; mission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Aware </a:t>
            </a:r>
            <a:r>
              <a:rPr lang="en-US" dirty="0"/>
              <a:t>of their strengths &amp; weaknesses.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have open communication.</a:t>
            </a:r>
          </a:p>
          <a:p>
            <a:pPr lvl="1"/>
            <a:r>
              <a:rPr lang="en-US" dirty="0" smtClean="0"/>
              <a:t>Perhaps </a:t>
            </a:r>
            <a:r>
              <a:rPr lang="en-US" dirty="0"/>
              <a:t>most important is to practice good </a:t>
            </a:r>
            <a:r>
              <a:rPr lang="en-US" u="sng" dirty="0"/>
              <a:t>human relation skills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do you become an effective team member?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82711"/>
            <a:ext cx="4090285" cy="29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4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4400" y="1719070"/>
            <a:ext cx="4064492" cy="4757930"/>
          </a:xfrm>
        </p:spPr>
        <p:txBody>
          <a:bodyPr/>
          <a:lstStyle/>
          <a:p>
            <a:r>
              <a:rPr lang="en-US" dirty="0" smtClean="0"/>
              <a:t>Having </a:t>
            </a:r>
            <a:r>
              <a:rPr lang="en-US" dirty="0"/>
              <a:t>too many members can result in “Groupthink”: deciding collectively without </a:t>
            </a:r>
            <a:r>
              <a:rPr lang="en-US" u="sng" dirty="0"/>
              <a:t>individual consideration</a:t>
            </a:r>
            <a:r>
              <a:rPr lang="en-US" dirty="0"/>
              <a:t> or attention to what is right.</a:t>
            </a:r>
          </a:p>
          <a:p>
            <a:r>
              <a:rPr lang="en-US" dirty="0" smtClean="0"/>
              <a:t>Groupthink </a:t>
            </a:r>
            <a:r>
              <a:rPr lang="en-US" dirty="0"/>
              <a:t>happens when group is</a:t>
            </a:r>
          </a:p>
          <a:p>
            <a:pPr lvl="1"/>
            <a:r>
              <a:rPr lang="en-US" dirty="0" smtClean="0"/>
              <a:t>cohesive</a:t>
            </a:r>
            <a:r>
              <a:rPr lang="en-US" dirty="0"/>
              <a:t>, and isolated.</a:t>
            </a:r>
          </a:p>
          <a:p>
            <a:pPr lvl="1"/>
            <a:r>
              <a:rPr lang="en-US" dirty="0" smtClean="0"/>
              <a:t>under </a:t>
            </a:r>
            <a:r>
              <a:rPr lang="en-US" dirty="0"/>
              <a:t>a directive leader. </a:t>
            </a:r>
          </a:p>
          <a:p>
            <a:pPr lvl="1"/>
            <a:r>
              <a:rPr lang="en-US" dirty="0" smtClean="0"/>
              <a:t>under </a:t>
            </a:r>
            <a:r>
              <a:rPr lang="en-US" dirty="0"/>
              <a:t>high stress. 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there is </a:t>
            </a:r>
            <a:r>
              <a:rPr lang="en-US" u="sng" dirty="0"/>
              <a:t>poor decision-making procedures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are some team watch outs?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4" y="1905000"/>
            <a:ext cx="436393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0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3810001" cy="46055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Defined</a:t>
            </a:r>
            <a:r>
              <a:rPr lang="en-US" u="sng" dirty="0"/>
              <a:t>: a number of persons associated together in work or activity</a:t>
            </a:r>
            <a:r>
              <a:rPr lang="en-US" dirty="0"/>
              <a:t>.</a:t>
            </a:r>
          </a:p>
          <a:p>
            <a:r>
              <a:rPr lang="en-US" dirty="0" smtClean="0"/>
              <a:t>A </a:t>
            </a:r>
            <a:r>
              <a:rPr lang="en-US" dirty="0"/>
              <a:t>team takes </a:t>
            </a:r>
            <a:r>
              <a:rPr lang="en-US" u="sng" dirty="0"/>
              <a:t>3-5 years </a:t>
            </a:r>
            <a:r>
              <a:rPr lang="en-US" dirty="0"/>
              <a:t>to develop high levels of performance and success.</a:t>
            </a:r>
          </a:p>
          <a:p>
            <a:r>
              <a:rPr lang="en-US" dirty="0" smtClean="0"/>
              <a:t>Example </a:t>
            </a:r>
            <a:r>
              <a:rPr lang="en-US" dirty="0"/>
              <a:t>of cooperation and combined efforts of a team: </a:t>
            </a:r>
            <a:r>
              <a:rPr lang="en-US" u="sng" dirty="0"/>
              <a:t>Amish communities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achieving </a:t>
            </a:r>
            <a:r>
              <a:rPr lang="en-US" dirty="0"/>
              <a:t>common goals.</a:t>
            </a:r>
          </a:p>
          <a:p>
            <a:r>
              <a:rPr lang="en-US" dirty="0" smtClean="0"/>
              <a:t>Pygmies</a:t>
            </a:r>
            <a:endParaRPr lang="en-US" dirty="0"/>
          </a:p>
          <a:p>
            <a:pPr lvl="1"/>
            <a:r>
              <a:rPr lang="en-US" dirty="0" smtClean="0"/>
              <a:t>rely </a:t>
            </a:r>
            <a:r>
              <a:rPr lang="en-US" dirty="0"/>
              <a:t>on </a:t>
            </a:r>
            <a:r>
              <a:rPr lang="en-US" u="sng" dirty="0"/>
              <a:t>trust</a:t>
            </a:r>
            <a:r>
              <a:rPr lang="en-US" dirty="0"/>
              <a:t> as the foundation for leadership.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a team?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82" y="1790700"/>
            <a:ext cx="4366517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3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3505201" cy="4910330"/>
          </a:xfrm>
        </p:spPr>
        <p:txBody>
          <a:bodyPr/>
          <a:lstStyle/>
          <a:p>
            <a:r>
              <a:rPr lang="en-US" dirty="0" smtClean="0"/>
              <a:t>Symptoms </a:t>
            </a:r>
            <a:r>
              <a:rPr lang="en-US" dirty="0"/>
              <a:t>of groupthink:</a:t>
            </a:r>
          </a:p>
          <a:p>
            <a:pPr lvl="1"/>
            <a:r>
              <a:rPr lang="en-US" dirty="0" smtClean="0"/>
              <a:t>illusion </a:t>
            </a:r>
            <a:r>
              <a:rPr lang="en-US" dirty="0"/>
              <a:t>of vulnerability.</a:t>
            </a:r>
          </a:p>
          <a:p>
            <a:pPr lvl="1"/>
            <a:r>
              <a:rPr lang="en-US" dirty="0" smtClean="0"/>
              <a:t>belief </a:t>
            </a:r>
            <a:r>
              <a:rPr lang="en-US" dirty="0"/>
              <a:t>in </a:t>
            </a:r>
            <a:r>
              <a:rPr lang="en-US" dirty="0" smtClean="0"/>
              <a:t>moral correctness </a:t>
            </a:r>
            <a:r>
              <a:rPr lang="en-US" dirty="0"/>
              <a:t>of the group.</a:t>
            </a:r>
          </a:p>
          <a:p>
            <a:pPr lvl="1"/>
            <a:r>
              <a:rPr lang="en-US" dirty="0" smtClean="0"/>
              <a:t>stereotype </a:t>
            </a:r>
            <a:r>
              <a:rPr lang="en-US" dirty="0"/>
              <a:t>views of the out-group.  </a:t>
            </a:r>
          </a:p>
          <a:p>
            <a:pPr lvl="1"/>
            <a:r>
              <a:rPr lang="en-US" dirty="0" smtClean="0"/>
              <a:t>ignoring </a:t>
            </a:r>
            <a:r>
              <a:rPr lang="en-US" u="sng" dirty="0"/>
              <a:t>contrary viewpoints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illusion </a:t>
            </a:r>
            <a:r>
              <a:rPr lang="en-US" dirty="0"/>
              <a:t>of unanimity. </a:t>
            </a:r>
          </a:p>
          <a:p>
            <a:pPr lvl="1"/>
            <a:r>
              <a:rPr lang="en-US" dirty="0" smtClean="0"/>
              <a:t>individuals </a:t>
            </a:r>
            <a:r>
              <a:rPr lang="en-US" dirty="0"/>
              <a:t>who protect the leader.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</a:t>
            </a:r>
            <a:r>
              <a:rPr lang="en-US" dirty="0"/>
              <a:t>watch outs </a:t>
            </a:r>
            <a:r>
              <a:rPr lang="en-US" sz="2000" dirty="0" smtClean="0"/>
              <a:t>continued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1" b="12616"/>
          <a:stretch/>
        </p:blipFill>
        <p:spPr>
          <a:xfrm>
            <a:off x="4724400" y="1828800"/>
            <a:ext cx="3937890" cy="31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3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3667049" cy="4834130"/>
          </a:xfrm>
        </p:spPr>
        <p:txBody>
          <a:bodyPr/>
          <a:lstStyle/>
          <a:p>
            <a:r>
              <a:rPr lang="en-US" dirty="0" smtClean="0"/>
              <a:t>Choosing </a:t>
            </a:r>
            <a:r>
              <a:rPr lang="en-US" dirty="0"/>
              <a:t>the </a:t>
            </a:r>
            <a:r>
              <a:rPr lang="en-US" u="sng" dirty="0"/>
              <a:t>right people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“tools” such as screening instruments to identify good candidates.</a:t>
            </a:r>
          </a:p>
          <a:p>
            <a:r>
              <a:rPr lang="en-US" dirty="0" smtClean="0"/>
              <a:t>Teams </a:t>
            </a:r>
            <a:r>
              <a:rPr lang="en-US" dirty="0"/>
              <a:t>that </a:t>
            </a:r>
            <a:r>
              <a:rPr lang="en-US" u="sng" dirty="0"/>
              <a:t>do not monitor</a:t>
            </a:r>
            <a:r>
              <a:rPr lang="en-US" dirty="0"/>
              <a:t> can see performance efforts reduced.</a:t>
            </a:r>
          </a:p>
          <a:p>
            <a:pPr lvl="1"/>
            <a:r>
              <a:rPr lang="en-US" dirty="0" smtClean="0"/>
              <a:t>avoid </a:t>
            </a:r>
            <a:r>
              <a:rPr lang="en-US" dirty="0"/>
              <a:t>complacency.</a:t>
            </a:r>
          </a:p>
          <a:p>
            <a:pPr lvl="1"/>
            <a:r>
              <a:rPr lang="en-US" dirty="0" smtClean="0"/>
              <a:t>monitor </a:t>
            </a:r>
            <a:r>
              <a:rPr lang="en-US" dirty="0"/>
              <a:t>themselves to improve their systems, processes, practices.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</a:t>
            </a:r>
            <a:r>
              <a:rPr lang="en-US" dirty="0"/>
              <a:t>watch outs </a:t>
            </a:r>
            <a:r>
              <a:rPr lang="en-US" sz="2000" dirty="0"/>
              <a:t>continued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048" y="1828800"/>
            <a:ext cx="479626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3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4216892" cy="44531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Functions </a:t>
            </a:r>
            <a:r>
              <a:rPr lang="en-US" dirty="0"/>
              <a:t>of Pygmy </a:t>
            </a:r>
            <a:r>
              <a:rPr lang="en-US" dirty="0" smtClean="0"/>
              <a:t>Practices</a:t>
            </a:r>
            <a:endParaRPr lang="en-US" dirty="0"/>
          </a:p>
          <a:p>
            <a:pPr lvl="1"/>
            <a:r>
              <a:rPr lang="en-US" dirty="0" smtClean="0"/>
              <a:t>developing </a:t>
            </a:r>
            <a:r>
              <a:rPr lang="en-US" dirty="0"/>
              <a:t>codes of conduct.</a:t>
            </a:r>
          </a:p>
          <a:p>
            <a:pPr lvl="1"/>
            <a:r>
              <a:rPr lang="en-US" dirty="0" smtClean="0"/>
              <a:t>respecting </a:t>
            </a:r>
            <a:r>
              <a:rPr lang="en-US" dirty="0"/>
              <a:t>one other.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egalitarian </a:t>
            </a:r>
            <a:r>
              <a:rPr lang="en-US" dirty="0" smtClean="0"/>
              <a:t>practices-both  </a:t>
            </a:r>
            <a:r>
              <a:rPr lang="en-US" dirty="0"/>
              <a:t>genders.</a:t>
            </a:r>
          </a:p>
          <a:p>
            <a:pPr lvl="1"/>
            <a:r>
              <a:rPr lang="en-US" u="sng" dirty="0" smtClean="0"/>
              <a:t>support </a:t>
            </a:r>
            <a:r>
              <a:rPr lang="en-US" u="sng" dirty="0"/>
              <a:t>&amp; protect</a:t>
            </a:r>
            <a:r>
              <a:rPr lang="en-US" dirty="0"/>
              <a:t> each other.</a:t>
            </a:r>
          </a:p>
          <a:p>
            <a:pPr lvl="1"/>
            <a:r>
              <a:rPr lang="en-US" dirty="0" smtClean="0"/>
              <a:t>generate </a:t>
            </a:r>
            <a:r>
              <a:rPr lang="en-US" dirty="0"/>
              <a:t>open dialog.</a:t>
            </a:r>
          </a:p>
          <a:p>
            <a:pPr lvl="1"/>
            <a:r>
              <a:rPr lang="en-US" dirty="0" smtClean="0"/>
              <a:t>promote </a:t>
            </a:r>
            <a:r>
              <a:rPr lang="en-US" dirty="0"/>
              <a:t>open and </a:t>
            </a:r>
            <a:r>
              <a:rPr lang="en-US" dirty="0" smtClean="0"/>
              <a:t>honest communication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share </a:t>
            </a:r>
            <a:r>
              <a:rPr lang="en-US" dirty="0"/>
              <a:t>common goals.</a:t>
            </a:r>
          </a:p>
          <a:p>
            <a:pPr lvl="1"/>
            <a:r>
              <a:rPr lang="en-US" dirty="0" smtClean="0"/>
              <a:t>agree </a:t>
            </a:r>
            <a:r>
              <a:rPr lang="en-US" dirty="0"/>
              <a:t>on values &amp; beliefs.</a:t>
            </a:r>
          </a:p>
          <a:p>
            <a:pPr lvl="1"/>
            <a:r>
              <a:rPr lang="en-US" dirty="0" smtClean="0"/>
              <a:t>unselfish needs</a:t>
            </a:r>
          </a:p>
          <a:p>
            <a:pPr lvl="2"/>
            <a:r>
              <a:rPr lang="en-US" dirty="0" smtClean="0"/>
              <a:t>go </a:t>
            </a:r>
            <a:r>
              <a:rPr lang="en-US" dirty="0"/>
              <a:t>to </a:t>
            </a:r>
            <a:r>
              <a:rPr lang="en-US" dirty="0" smtClean="0"/>
              <a:t>the entire </a:t>
            </a:r>
            <a:r>
              <a:rPr lang="en-US" dirty="0"/>
              <a:t>group.</a:t>
            </a:r>
          </a:p>
          <a:p>
            <a:pPr lvl="1"/>
            <a:r>
              <a:rPr lang="en-US" dirty="0" smtClean="0"/>
              <a:t>rotate </a:t>
            </a:r>
            <a:r>
              <a:rPr lang="en-US" dirty="0"/>
              <a:t>leadership positions</a:t>
            </a:r>
          </a:p>
          <a:p>
            <a:pPr marL="365760" lvl="1" indent="0">
              <a:buNone/>
            </a:pPr>
            <a:r>
              <a:rPr lang="en-US" dirty="0" smtClean="0"/>
              <a:t>(</a:t>
            </a:r>
            <a:r>
              <a:rPr lang="en-US" dirty="0"/>
              <a:t>Apprentice).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a team? </a:t>
            </a:r>
            <a:r>
              <a:rPr lang="en-US" sz="2000" dirty="0"/>
              <a:t>continued</a:t>
            </a:r>
            <a:endParaRPr lang="en-US" dirty="0"/>
          </a:p>
        </p:txBody>
      </p:sp>
      <p:pic>
        <p:nvPicPr>
          <p:cNvPr id="6" name="Picture 7" descr="withpygmyb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68114"/>
            <a:ext cx="4105275" cy="371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59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0" y="1719070"/>
            <a:ext cx="4521692" cy="45293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Teams </a:t>
            </a:r>
            <a:r>
              <a:rPr lang="en-US" dirty="0"/>
              <a:t>have existed since people </a:t>
            </a:r>
            <a:r>
              <a:rPr lang="en-US" u="sng" dirty="0"/>
              <a:t>began performing complex tasks</a:t>
            </a:r>
            <a:r>
              <a:rPr lang="en-US" dirty="0"/>
              <a:t>.</a:t>
            </a:r>
          </a:p>
          <a:p>
            <a:r>
              <a:rPr lang="en-US" u="sng" dirty="0" smtClean="0"/>
              <a:t>Problem-solving team </a:t>
            </a:r>
            <a:r>
              <a:rPr lang="en-US" dirty="0" smtClean="0"/>
              <a:t>(since </a:t>
            </a:r>
            <a:r>
              <a:rPr lang="en-US" dirty="0"/>
              <a:t>1900’s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Consists </a:t>
            </a:r>
            <a:r>
              <a:rPr lang="en-US" dirty="0"/>
              <a:t>of 5 to 12 from different departments.</a:t>
            </a:r>
          </a:p>
          <a:p>
            <a:pPr lvl="1"/>
            <a:r>
              <a:rPr lang="en-US" dirty="0" smtClean="0"/>
              <a:t>“</a:t>
            </a:r>
            <a:r>
              <a:rPr lang="en-US" u="sng" dirty="0"/>
              <a:t>Quality Circles</a:t>
            </a:r>
            <a:r>
              <a:rPr lang="en-US" dirty="0"/>
              <a:t>” … 70’s … created by Japanese.</a:t>
            </a:r>
          </a:p>
          <a:p>
            <a:r>
              <a:rPr lang="en-US" u="sng" dirty="0" smtClean="0"/>
              <a:t>Special </a:t>
            </a:r>
            <a:r>
              <a:rPr lang="en-US" u="sng" dirty="0"/>
              <a:t>purpose teams </a:t>
            </a:r>
            <a:r>
              <a:rPr lang="en-US" dirty="0"/>
              <a:t>(evolved in mid 80’s).</a:t>
            </a:r>
          </a:p>
          <a:p>
            <a:r>
              <a:rPr lang="en-US" u="sng" dirty="0" smtClean="0"/>
              <a:t>Self-managed team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dirty="0" smtClean="0"/>
              <a:t>most </a:t>
            </a:r>
            <a:r>
              <a:rPr lang="en-US" dirty="0"/>
              <a:t>common.</a:t>
            </a:r>
          </a:p>
          <a:p>
            <a:pPr lvl="1"/>
            <a:r>
              <a:rPr lang="en-US" dirty="0" smtClean="0"/>
              <a:t>5 </a:t>
            </a:r>
            <a:r>
              <a:rPr lang="en-US" dirty="0"/>
              <a:t>to 15 employees produce an entire product.</a:t>
            </a:r>
          </a:p>
          <a:p>
            <a:r>
              <a:rPr lang="en-US" dirty="0" smtClean="0"/>
              <a:t>Teams </a:t>
            </a:r>
            <a:r>
              <a:rPr lang="en-US" dirty="0"/>
              <a:t>allow </a:t>
            </a:r>
            <a:r>
              <a:rPr lang="en-US" u="sng" dirty="0"/>
              <a:t>participation in decision-making </a:t>
            </a:r>
            <a:r>
              <a:rPr lang="en-US" dirty="0"/>
              <a:t>and yields more satisfied employees.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are three types of teams?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6100"/>
            <a:ext cx="367665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0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719070"/>
            <a:ext cx="4216892" cy="47579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Over </a:t>
            </a:r>
            <a:r>
              <a:rPr lang="en-US" dirty="0"/>
              <a:t>past 20 years - an increase of  </a:t>
            </a:r>
            <a:r>
              <a:rPr lang="en-US" u="sng" dirty="0"/>
              <a:t>efficiency</a:t>
            </a:r>
            <a:r>
              <a:rPr lang="en-US" dirty="0"/>
              <a:t>, </a:t>
            </a:r>
            <a:r>
              <a:rPr lang="en-US" u="sng" dirty="0"/>
              <a:t>flexibility</a:t>
            </a:r>
            <a:r>
              <a:rPr lang="en-US" dirty="0"/>
              <a:t> and </a:t>
            </a:r>
            <a:r>
              <a:rPr lang="en-US" u="sng" dirty="0"/>
              <a:t>performance</a:t>
            </a:r>
            <a:r>
              <a:rPr lang="en-US" dirty="0"/>
              <a:t> because of team structures.</a:t>
            </a:r>
          </a:p>
          <a:p>
            <a:r>
              <a:rPr lang="en-US" dirty="0" smtClean="0"/>
              <a:t>Teams </a:t>
            </a:r>
            <a:r>
              <a:rPr lang="en-US" dirty="0"/>
              <a:t>outperform individuals by </a:t>
            </a:r>
            <a:r>
              <a:rPr lang="en-US" u="sng" dirty="0"/>
              <a:t>50</a:t>
            </a:r>
            <a:r>
              <a:rPr lang="en-US" dirty="0"/>
              <a:t>%.</a:t>
            </a:r>
          </a:p>
          <a:p>
            <a:r>
              <a:rPr lang="en-US" u="sng" dirty="0" smtClean="0"/>
              <a:t>Overall </a:t>
            </a:r>
            <a:r>
              <a:rPr lang="en-US" u="sng" dirty="0"/>
              <a:t>performance</a:t>
            </a:r>
            <a:r>
              <a:rPr lang="en-US" dirty="0"/>
              <a:t> increase because</a:t>
            </a:r>
          </a:p>
          <a:p>
            <a:pPr lvl="1"/>
            <a:r>
              <a:rPr lang="en-US" dirty="0" smtClean="0"/>
              <a:t>Complementary </a:t>
            </a:r>
            <a:r>
              <a:rPr lang="en-US" dirty="0"/>
              <a:t>skills and experience.</a:t>
            </a:r>
          </a:p>
          <a:p>
            <a:pPr lvl="1"/>
            <a:r>
              <a:rPr lang="en-US" dirty="0" smtClean="0"/>
              <a:t>Teams </a:t>
            </a:r>
            <a:r>
              <a:rPr lang="en-US" dirty="0"/>
              <a:t>support real-time problem solving &amp; flexibility.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provide a unique social dimension. </a:t>
            </a:r>
          </a:p>
          <a:p>
            <a:pPr lvl="1"/>
            <a:r>
              <a:rPr lang="en-US" dirty="0" smtClean="0"/>
              <a:t>Basically</a:t>
            </a:r>
            <a:r>
              <a:rPr lang="en-US" dirty="0"/>
              <a:t>, they have more fun!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</a:t>
            </a:r>
            <a:r>
              <a:rPr lang="en-US" dirty="0"/>
              <a:t>of team structure?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388900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4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4114801" cy="4681729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No </a:t>
            </a:r>
            <a:r>
              <a:rPr lang="en-US" u="sng" dirty="0"/>
              <a:t>single formula</a:t>
            </a:r>
            <a:r>
              <a:rPr lang="en-US" dirty="0"/>
              <a:t>, but there are several key factors.</a:t>
            </a:r>
          </a:p>
          <a:p>
            <a:r>
              <a:rPr lang="en-US" u="sng" dirty="0" smtClean="0"/>
              <a:t>Collaborative </a:t>
            </a:r>
            <a:r>
              <a:rPr lang="en-US" u="sng" dirty="0"/>
              <a:t>climate</a:t>
            </a:r>
            <a:r>
              <a:rPr lang="en-US" dirty="0"/>
              <a:t>: </a:t>
            </a:r>
            <a:r>
              <a:rPr lang="en-US" u="sng" dirty="0"/>
              <a:t>work well together</a:t>
            </a:r>
            <a:r>
              <a:rPr lang="en-US" dirty="0"/>
              <a:t> in pursuit of meaningful goals.</a:t>
            </a:r>
          </a:p>
          <a:p>
            <a:pPr lvl="1"/>
            <a:r>
              <a:rPr lang="en-US" dirty="0" smtClean="0"/>
              <a:t>Climate </a:t>
            </a:r>
            <a:r>
              <a:rPr lang="en-US" dirty="0"/>
              <a:t>includes clearly identified roles.</a:t>
            </a:r>
          </a:p>
          <a:p>
            <a:pPr lvl="1"/>
            <a:r>
              <a:rPr lang="en-US" dirty="0" smtClean="0"/>
              <a:t>Clear </a:t>
            </a:r>
            <a:r>
              <a:rPr lang="en-US" dirty="0"/>
              <a:t>sets of responsibility and accountability.</a:t>
            </a:r>
          </a:p>
          <a:p>
            <a:pPr lvl="1"/>
            <a:r>
              <a:rPr lang="en-US" dirty="0" smtClean="0"/>
              <a:t>Clear </a:t>
            </a:r>
            <a:r>
              <a:rPr lang="en-US" dirty="0"/>
              <a:t>lines of communication, record keeping, documentation, and developing feelings of trust.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insure honesty, openness, consistency and respect.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makes a high performance team?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14" y="1828800"/>
            <a:ext cx="432279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7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19070"/>
            <a:ext cx="4114801" cy="4529329"/>
          </a:xfrm>
        </p:spPr>
        <p:txBody>
          <a:bodyPr/>
          <a:lstStyle/>
          <a:p>
            <a:r>
              <a:rPr lang="en-US" u="sng" dirty="0" smtClean="0"/>
              <a:t>Structure </a:t>
            </a:r>
            <a:r>
              <a:rPr lang="en-US" u="sng" dirty="0"/>
              <a:t>&amp; performance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Effective </a:t>
            </a:r>
            <a:r>
              <a:rPr lang="en-US" dirty="0"/>
              <a:t>teams are </a:t>
            </a:r>
            <a:r>
              <a:rPr lang="en-US" u="sng" dirty="0"/>
              <a:t>results driven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teams need high structure, some need less structure.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creative solutions are sought then less structure is needed.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more structured objectives are needed then the team may need more structure (military).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performance teams </a:t>
            </a:r>
            <a:r>
              <a:rPr lang="en-US" sz="2000" dirty="0" smtClean="0"/>
              <a:t>Continued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844874"/>
            <a:ext cx="4372376" cy="27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719070"/>
            <a:ext cx="3962401" cy="4453130"/>
          </a:xfrm>
        </p:spPr>
        <p:txBody>
          <a:bodyPr/>
          <a:lstStyle/>
          <a:p>
            <a:r>
              <a:rPr lang="en-US" dirty="0"/>
              <a:t>D. Diversity:</a:t>
            </a:r>
          </a:p>
          <a:p>
            <a:pPr lvl="1"/>
            <a:r>
              <a:rPr lang="en-US" dirty="0" smtClean="0"/>
              <a:t>Having </a:t>
            </a:r>
            <a:r>
              <a:rPr lang="en-US" dirty="0"/>
              <a:t>a diverse team gives </a:t>
            </a:r>
            <a:r>
              <a:rPr lang="en-US" u="sng" dirty="0"/>
              <a:t>variety</a:t>
            </a:r>
            <a:r>
              <a:rPr lang="en-US" dirty="0"/>
              <a:t> and </a:t>
            </a:r>
            <a:r>
              <a:rPr lang="en-US" u="sng" dirty="0"/>
              <a:t>unique skill-sets </a:t>
            </a:r>
            <a:r>
              <a:rPr lang="en-US" dirty="0"/>
              <a:t>to perform better.</a:t>
            </a:r>
          </a:p>
          <a:p>
            <a:pPr lvl="1"/>
            <a:r>
              <a:rPr lang="en-US" dirty="0" smtClean="0"/>
              <a:t>Key </a:t>
            </a:r>
            <a:r>
              <a:rPr lang="en-US" dirty="0"/>
              <a:t>to diverse teams is integration.</a:t>
            </a:r>
          </a:p>
          <a:p>
            <a:pPr lvl="1"/>
            <a:r>
              <a:rPr lang="en-US" dirty="0" smtClean="0"/>
              <a:t>Facilitated </a:t>
            </a:r>
            <a:r>
              <a:rPr lang="en-US" dirty="0"/>
              <a:t>through effective communication.</a:t>
            </a:r>
          </a:p>
          <a:p>
            <a:pPr lvl="1"/>
            <a:r>
              <a:rPr lang="en-US" dirty="0" smtClean="0"/>
              <a:t>Effective </a:t>
            </a:r>
            <a:r>
              <a:rPr lang="en-US" dirty="0"/>
              <a:t>strategies to deal with conflict. </a:t>
            </a:r>
          </a:p>
          <a:p>
            <a:pPr lvl="1"/>
            <a:r>
              <a:rPr lang="en-US" dirty="0" smtClean="0"/>
              <a:t>Focus </a:t>
            </a:r>
            <a:r>
              <a:rPr lang="en-US" dirty="0"/>
              <a:t>on group rather than individual goals.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performance teams </a:t>
            </a:r>
            <a:r>
              <a:rPr lang="en-US" sz="2000" dirty="0"/>
              <a:t>Continued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14860"/>
            <a:ext cx="4495800" cy="298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9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4343401" cy="46817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/>
              <a:t>Attitude: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performing teams </a:t>
            </a:r>
            <a:r>
              <a:rPr lang="en-US" u="sng" dirty="0"/>
              <a:t>cultivate attitudes</a:t>
            </a:r>
            <a:r>
              <a:rPr lang="en-US" dirty="0"/>
              <a:t> of enthusiasm, energy, respect and results oriented.</a:t>
            </a:r>
          </a:p>
          <a:p>
            <a:pPr lvl="1"/>
            <a:r>
              <a:rPr lang="en-US" dirty="0" smtClean="0"/>
              <a:t>Low </a:t>
            </a:r>
            <a:r>
              <a:rPr lang="en-US" dirty="0"/>
              <a:t>performing teams focus too much on the team itself.</a:t>
            </a:r>
          </a:p>
          <a:p>
            <a:r>
              <a:rPr lang="en-US" dirty="0" smtClean="0"/>
              <a:t>Commitment</a:t>
            </a:r>
            <a:r>
              <a:rPr lang="en-US" dirty="0"/>
              <a:t>: One of the </a:t>
            </a:r>
            <a:r>
              <a:rPr lang="en-US" u="sng" dirty="0"/>
              <a:t>most important factors </a:t>
            </a:r>
            <a:r>
              <a:rPr lang="en-US" dirty="0"/>
              <a:t>of successful teams.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committed to one another.</a:t>
            </a:r>
          </a:p>
          <a:p>
            <a:pPr lvl="1"/>
            <a:r>
              <a:rPr lang="en-US" dirty="0" smtClean="0"/>
              <a:t>Comes </a:t>
            </a:r>
            <a:r>
              <a:rPr lang="en-US" dirty="0"/>
              <a:t>from spending time together.</a:t>
            </a:r>
          </a:p>
          <a:p>
            <a:pPr lvl="1"/>
            <a:r>
              <a:rPr lang="en-US" dirty="0" smtClean="0"/>
              <a:t>Caring </a:t>
            </a:r>
            <a:r>
              <a:rPr lang="en-US" dirty="0"/>
              <a:t>on a personal level.</a:t>
            </a:r>
          </a:p>
          <a:p>
            <a:pPr lvl="1"/>
            <a:r>
              <a:rPr lang="en-US" dirty="0" smtClean="0"/>
              <a:t>Understanding </a:t>
            </a:r>
            <a:r>
              <a:rPr lang="en-US" dirty="0"/>
              <a:t>the intricacies of </a:t>
            </a:r>
            <a:r>
              <a:rPr lang="en-US" dirty="0" smtClean="0"/>
              <a:t>each </a:t>
            </a:r>
            <a:r>
              <a:rPr lang="en-US" dirty="0"/>
              <a:t>member of the team.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performance teams </a:t>
            </a:r>
            <a:r>
              <a:rPr lang="en-US" sz="2000" dirty="0"/>
              <a:t>Continued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38325"/>
            <a:ext cx="386856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1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859</TotalTime>
  <Words>1123</Words>
  <Application>Microsoft Office PowerPoint</Application>
  <PresentationFormat>On-screen Show (4:3)</PresentationFormat>
  <Paragraphs>153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Franklin Gothic Medium</vt:lpstr>
      <vt:lpstr>Wingdings</vt:lpstr>
      <vt:lpstr>Wingdings 2</vt:lpstr>
      <vt:lpstr>Grid</vt:lpstr>
      <vt:lpstr>Lesson 12: Team Building</vt:lpstr>
      <vt:lpstr>What is a team?</vt:lpstr>
      <vt:lpstr>What is a team? continued</vt:lpstr>
      <vt:lpstr>What are three types of teams?</vt:lpstr>
      <vt:lpstr>Advantages of team structure?</vt:lpstr>
      <vt:lpstr>What makes a high performance team?</vt:lpstr>
      <vt:lpstr>High performance teams Continued</vt:lpstr>
      <vt:lpstr>High performance teams Continued</vt:lpstr>
      <vt:lpstr>High performance teams Continued</vt:lpstr>
      <vt:lpstr>High performance teams Continued</vt:lpstr>
      <vt:lpstr>Stages of Team Development</vt:lpstr>
      <vt:lpstr>Stages of team development continued</vt:lpstr>
      <vt:lpstr>Stages of team development continued</vt:lpstr>
      <vt:lpstr>Stages of team development continued</vt:lpstr>
      <vt:lpstr>What is teambuilding?</vt:lpstr>
      <vt:lpstr>What is teambuilding? Continued</vt:lpstr>
      <vt:lpstr>How to build an effective team?</vt:lpstr>
      <vt:lpstr>How do you become an effective team member?</vt:lpstr>
      <vt:lpstr>What are some team watch outs?</vt:lpstr>
      <vt:lpstr>Team watch outs continued</vt:lpstr>
      <vt:lpstr>Team watch outs continued</vt:lpstr>
    </vt:vector>
  </TitlesOfParts>
  <Company>Utah Valley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12: Team Building</dc:title>
  <dc:creator>Windows User</dc:creator>
  <cp:lastModifiedBy>Angela Larsen</cp:lastModifiedBy>
  <cp:revision>28</cp:revision>
  <cp:lastPrinted>2013-12-16T19:50:31Z</cp:lastPrinted>
  <dcterms:created xsi:type="dcterms:W3CDTF">2012-02-08T20:41:13Z</dcterms:created>
  <dcterms:modified xsi:type="dcterms:W3CDTF">2018-01-10T18:31:37Z</dcterms:modified>
</cp:coreProperties>
</file>