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D201C-AEEF-46F3-98B1-0AF202E8C712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14C09-A53E-4B46-8937-868FB4A1B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9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4C09-A53E-4B46-8937-868FB4A1BB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7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4C09-A53E-4B46-8937-868FB4A1BB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1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4C09-A53E-4B46-8937-868FB4A1BB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4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4C09-A53E-4B46-8937-868FB4A1B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26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4C09-A53E-4B46-8937-868FB4A1BB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0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4C09-A53E-4B46-8937-868FB4A1BB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95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4C09-A53E-4B46-8937-868FB4A1BB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4C09-A53E-4B46-8937-868FB4A1BB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1/10/2018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1/10/2018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4600" y="2362200"/>
            <a:ext cx="4114800" cy="1143000"/>
          </a:xfrm>
        </p:spPr>
        <p:txBody>
          <a:bodyPr/>
          <a:lstStyle/>
          <a:p>
            <a:r>
              <a:rPr lang="en-US" sz="2000" dirty="0"/>
              <a:t> “We must always change, renew, rejuvenate ourselves; </a:t>
            </a:r>
            <a:r>
              <a:rPr lang="en-US" sz="2000" dirty="0" smtClean="0"/>
              <a:t>otherwise we harden.” -Goethe</a:t>
            </a:r>
            <a:endParaRPr lang="en-US" sz="2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60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>
                <a:effectLst/>
              </a:rPr>
              <a:t>Lesson 13: Managing Change</a:t>
            </a:r>
          </a:p>
        </p:txBody>
      </p:sp>
    </p:spTree>
    <p:extLst>
      <p:ext uri="{BB962C8B-B14F-4D97-AF65-F5344CB8AC3E}">
        <p14:creationId xmlns:p14="http://schemas.microsoft.com/office/powerpoint/2010/main" val="13721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are changes occurring?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828800"/>
            <a:ext cx="4114800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 </a:t>
            </a:r>
            <a:r>
              <a:rPr lang="en-US" dirty="0"/>
              <a:t>is </a:t>
            </a:r>
            <a:r>
              <a:rPr lang="en-US" dirty="0" smtClean="0"/>
              <a:t>inevitable.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u="sng" dirty="0" smtClean="0"/>
              <a:t>Basic </a:t>
            </a:r>
            <a:r>
              <a:rPr lang="en-US" u="sng" dirty="0"/>
              <a:t>condition of the world of </a:t>
            </a:r>
            <a:r>
              <a:rPr lang="en-US" u="sng" dirty="0" smtClean="0"/>
              <a:t>work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Technology</a:t>
            </a:r>
            <a:r>
              <a:rPr lang="en-US" dirty="0"/>
              <a:t>, nature of work, and </a:t>
            </a:r>
            <a:r>
              <a:rPr lang="en-US" dirty="0" smtClean="0"/>
              <a:t>diversity.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Globalization</a:t>
            </a:r>
            <a:r>
              <a:rPr lang="en-US" dirty="0"/>
              <a:t>: business </a:t>
            </a:r>
            <a:r>
              <a:rPr lang="en-US" u="sng" dirty="0"/>
              <a:t>expansion</a:t>
            </a:r>
            <a:r>
              <a:rPr lang="en-US" dirty="0"/>
              <a:t> globally - including customers, suppliers and </a:t>
            </a:r>
            <a:r>
              <a:rPr lang="en-US" dirty="0" smtClean="0"/>
              <a:t>employees.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u="sng" dirty="0" smtClean="0"/>
              <a:t>Increasing </a:t>
            </a:r>
            <a:r>
              <a:rPr lang="en-US" u="sng" dirty="0"/>
              <a:t>link </a:t>
            </a:r>
            <a:r>
              <a:rPr lang="en-US" dirty="0"/>
              <a:t>between national and regional economies.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Changes </a:t>
            </a:r>
            <a:r>
              <a:rPr lang="en-US" dirty="0"/>
              <a:t>resulting from </a:t>
            </a:r>
            <a:r>
              <a:rPr lang="en-US" u="sng" dirty="0"/>
              <a:t>mergers, takeovers, buyouts, downsizing, and acquisitions</a:t>
            </a:r>
            <a:r>
              <a:rPr lang="en-US" dirty="0"/>
              <a:t>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"/>
          <a:stretch/>
        </p:blipFill>
        <p:spPr>
          <a:xfrm>
            <a:off x="4953000" y="1828800"/>
            <a:ext cx="3970352" cy="41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3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are changes occurring?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1"/>
            <a:ext cx="4209516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Nobody </a:t>
            </a:r>
            <a:r>
              <a:rPr lang="en-US" dirty="0"/>
              <a:t>will function effectively without </a:t>
            </a:r>
            <a:r>
              <a:rPr lang="en-US" u="sng" dirty="0"/>
              <a:t>a capacity to plan and implement change</a:t>
            </a:r>
            <a:r>
              <a:rPr lang="en-US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Many </a:t>
            </a:r>
            <a:r>
              <a:rPr lang="en-US" dirty="0"/>
              <a:t>changes are viewed as failures internally.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</a:t>
            </a:r>
            <a:r>
              <a:rPr lang="en-US" dirty="0"/>
              <a:t>of inside task forces or outside consultants and specialists.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Initiated </a:t>
            </a:r>
            <a:r>
              <a:rPr lang="en-US" dirty="0"/>
              <a:t>by </a:t>
            </a:r>
            <a:r>
              <a:rPr lang="en-US" u="sng" dirty="0"/>
              <a:t>top-level leaders</a:t>
            </a:r>
            <a:r>
              <a:rPr lang="en-US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Carried </a:t>
            </a:r>
            <a:r>
              <a:rPr lang="en-US" dirty="0"/>
              <a:t>out by </a:t>
            </a:r>
            <a:r>
              <a:rPr lang="en-US" u="sng" dirty="0"/>
              <a:t>mid-level and first-line leaders</a:t>
            </a:r>
            <a:r>
              <a:rPr lang="en-US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Change </a:t>
            </a:r>
            <a:r>
              <a:rPr lang="en-US" dirty="0"/>
              <a:t>means different attitudes and behaviors by the majority if not all employees.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1"/>
            <a:ext cx="4429839" cy="29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creates organizational change?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8700" y="1905000"/>
            <a:ext cx="407670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</a:t>
            </a:r>
            <a:r>
              <a:rPr lang="en-US" dirty="0"/>
              <a:t>can be </a:t>
            </a:r>
            <a:r>
              <a:rPr lang="en-US" u="sng" dirty="0"/>
              <a:t>initiated from the inside or the outside</a:t>
            </a:r>
            <a:r>
              <a:rPr lang="en-US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or existing leadership or new ideas from employees.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</a:t>
            </a:r>
            <a:r>
              <a:rPr lang="en-US" dirty="0"/>
              <a:t>can result from </a:t>
            </a:r>
            <a:r>
              <a:rPr lang="en-US" u="sng" dirty="0"/>
              <a:t>customers or suppliers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</a:t>
            </a:r>
            <a:r>
              <a:rPr lang="en-US" dirty="0"/>
              <a:t>result from the organization’s </a:t>
            </a:r>
            <a:r>
              <a:rPr lang="en-US" u="sng" dirty="0"/>
              <a:t>environment</a:t>
            </a:r>
            <a:r>
              <a:rPr lang="en-US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Shifts </a:t>
            </a:r>
            <a:r>
              <a:rPr lang="en-US" dirty="0"/>
              <a:t>in legal requirements, competitors. or market forces.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Involving </a:t>
            </a:r>
            <a:r>
              <a:rPr lang="en-US" u="sng" dirty="0"/>
              <a:t>employees</a:t>
            </a:r>
            <a:r>
              <a:rPr lang="en-US" dirty="0"/>
              <a:t> is critical for success.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 r="7208"/>
          <a:stretch/>
        </p:blipFill>
        <p:spPr>
          <a:xfrm>
            <a:off x="359636" y="1905000"/>
            <a:ext cx="4288564" cy="27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happens as organizational change is implemented?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320040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</a:t>
            </a:r>
            <a:r>
              <a:rPr lang="en-US" dirty="0"/>
              <a:t>happens on </a:t>
            </a:r>
            <a:r>
              <a:rPr lang="en-US" u="sng" dirty="0"/>
              <a:t>three levels </a:t>
            </a:r>
            <a:r>
              <a:rPr lang="en-US" u="sng" dirty="0" smtClean="0"/>
              <a:t>simultaneously</a:t>
            </a:r>
            <a:r>
              <a:rPr lang="en-US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Organization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Department</a:t>
            </a:r>
            <a:r>
              <a:rPr lang="en-US" dirty="0"/>
              <a:t>, team or </a:t>
            </a:r>
            <a:r>
              <a:rPr lang="en-US" dirty="0" smtClean="0"/>
              <a:t>group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Individual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organization level </a:t>
            </a:r>
            <a:r>
              <a:rPr lang="en-US" u="sng" dirty="0"/>
              <a:t>vision or image </a:t>
            </a:r>
            <a:r>
              <a:rPr lang="en-US" dirty="0"/>
              <a:t>of change is required.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Resources </a:t>
            </a:r>
            <a:r>
              <a:rPr lang="en-US" dirty="0"/>
              <a:t>like time and money are needed.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Across </a:t>
            </a:r>
            <a:r>
              <a:rPr lang="en-US" dirty="0"/>
              <a:t>all divisions </a:t>
            </a:r>
            <a:r>
              <a:rPr lang="en-US" u="sng" dirty="0"/>
              <a:t>understanding what the change means</a:t>
            </a:r>
            <a:r>
              <a:rPr lang="en-US" dirty="0"/>
              <a:t> is vital!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45720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happens as organizational change is implemented?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905000"/>
            <a:ext cx="40386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Individuals </a:t>
            </a:r>
            <a:r>
              <a:rPr lang="en-US" dirty="0"/>
              <a:t>must adjust </a:t>
            </a:r>
            <a:r>
              <a:rPr lang="en-US" u="sng" dirty="0"/>
              <a:t>attitudes &amp; behaviors</a:t>
            </a:r>
            <a:r>
              <a:rPr lang="en-US" dirty="0"/>
              <a:t>, and be willing to change. (Chameleon)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Organizations </a:t>
            </a:r>
            <a:r>
              <a:rPr lang="en-US" dirty="0"/>
              <a:t>must allocate </a:t>
            </a:r>
            <a:r>
              <a:rPr lang="en-US" u="sng" dirty="0"/>
              <a:t>resources</a:t>
            </a:r>
            <a:r>
              <a:rPr lang="en-US" dirty="0"/>
              <a:t>.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These </a:t>
            </a:r>
            <a:r>
              <a:rPr lang="en-US" dirty="0"/>
              <a:t>all require money and time.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ssign </a:t>
            </a:r>
            <a:r>
              <a:rPr lang="en-US" dirty="0"/>
              <a:t>leaders to specific efforts.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Provide </a:t>
            </a:r>
            <a:r>
              <a:rPr lang="en-US" u="sng" dirty="0"/>
              <a:t>training to employees</a:t>
            </a:r>
            <a:r>
              <a:rPr lang="en-US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ommunicating </a:t>
            </a:r>
            <a:r>
              <a:rPr lang="en-US" dirty="0"/>
              <a:t>about the change.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u="sng" dirty="0" smtClean="0"/>
              <a:t>Soliciting</a:t>
            </a:r>
            <a:r>
              <a:rPr lang="en-US" dirty="0" smtClean="0"/>
              <a:t> </a:t>
            </a:r>
            <a:r>
              <a:rPr lang="en-US" dirty="0"/>
              <a:t>employee feedback.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92181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2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do people resist change?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875802"/>
            <a:ext cx="4038600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People </a:t>
            </a:r>
            <a:r>
              <a:rPr lang="en-US" u="sng" dirty="0"/>
              <a:t>naturally</a:t>
            </a:r>
            <a:r>
              <a:rPr lang="en-US" dirty="0"/>
              <a:t> resist change.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WHY</a:t>
            </a:r>
            <a:r>
              <a:rPr lang="en-US" dirty="0"/>
              <a:t>?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Fear </a:t>
            </a:r>
            <a:r>
              <a:rPr lang="en-US" dirty="0"/>
              <a:t>of </a:t>
            </a:r>
            <a:r>
              <a:rPr lang="en-US" dirty="0" smtClean="0"/>
              <a:t>unknown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ear </a:t>
            </a:r>
            <a:r>
              <a:rPr lang="en-US" dirty="0"/>
              <a:t>of power </a:t>
            </a:r>
            <a:r>
              <a:rPr lang="en-US" dirty="0" smtClean="0"/>
              <a:t>loss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conomic loss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onflict </a:t>
            </a:r>
            <a:r>
              <a:rPr lang="en-US" dirty="0"/>
              <a:t>of interest.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Fear </a:t>
            </a:r>
            <a:r>
              <a:rPr lang="en-US" dirty="0"/>
              <a:t>of unknown exists when people are </a:t>
            </a:r>
            <a:r>
              <a:rPr lang="en-US" u="sng" dirty="0"/>
              <a:t>comfortable with the constant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</a:t>
            </a:r>
            <a:r>
              <a:rPr lang="en-US" dirty="0"/>
              <a:t>be perceived as </a:t>
            </a:r>
            <a:r>
              <a:rPr lang="en-US" u="sng" dirty="0"/>
              <a:t>potential personal loss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Fear </a:t>
            </a:r>
            <a:r>
              <a:rPr lang="en-US" dirty="0"/>
              <a:t>that change will </a:t>
            </a:r>
            <a:r>
              <a:rPr lang="en-US" u="sng" dirty="0"/>
              <a:t>create a loss of income</a:t>
            </a:r>
            <a:r>
              <a:rPr lang="en-US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</a:t>
            </a:r>
            <a:r>
              <a:rPr lang="en-US" u="sng" dirty="0"/>
              <a:t>threatens</a:t>
            </a:r>
            <a:r>
              <a:rPr lang="en-US" dirty="0"/>
              <a:t> our present traditions, standards, values and norms.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27" y="1875802"/>
            <a:ext cx="4284613" cy="284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</a:t>
            </a:r>
            <a:r>
              <a:rPr lang="en-US" dirty="0"/>
              <a:t>do leaders facilitate change?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905000"/>
            <a:ext cx="4038600" cy="42473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Leadership </a:t>
            </a:r>
            <a:r>
              <a:rPr lang="en-US" u="sng" dirty="0"/>
              <a:t>support </a:t>
            </a:r>
            <a:r>
              <a:rPr lang="en-US" dirty="0"/>
              <a:t>is critical for successful change.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Leaders </a:t>
            </a:r>
            <a:r>
              <a:rPr lang="en-US" dirty="0"/>
              <a:t>must show why change is important.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Communication</a:t>
            </a:r>
            <a:r>
              <a:rPr lang="en-US" dirty="0" smtClean="0"/>
              <a:t> </a:t>
            </a:r>
            <a:r>
              <a:rPr lang="en-US" dirty="0"/>
              <a:t>is the most important tool in facilitating change.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Employee participation</a:t>
            </a:r>
            <a:r>
              <a:rPr lang="en-US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ocus groups.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Establishing </a:t>
            </a:r>
            <a:r>
              <a:rPr lang="en-US" dirty="0"/>
              <a:t>personal goals related to change.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Training</a:t>
            </a:r>
            <a:r>
              <a:rPr lang="en-US" dirty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ocus </a:t>
            </a:r>
            <a:r>
              <a:rPr lang="en-US" dirty="0"/>
              <a:t>on benefits from changes.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905000"/>
            <a:ext cx="418338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Custom 7">
      <a:dk1>
        <a:srgbClr val="3F3F3F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332</TotalTime>
  <Words>444</Words>
  <Application>Microsoft Office PowerPoint</Application>
  <PresentationFormat>On-screen Show (4:3)</PresentationFormat>
  <Paragraphs>67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Trebuchet MS</vt:lpstr>
      <vt:lpstr>Tunga</vt:lpstr>
      <vt:lpstr>BlackTie</vt:lpstr>
      <vt:lpstr>Lesson 13: Managing Change</vt:lpstr>
      <vt:lpstr>Why are changes occurring?</vt:lpstr>
      <vt:lpstr>Why are changes occurring?</vt:lpstr>
      <vt:lpstr>What creates organizational change?</vt:lpstr>
      <vt:lpstr>What happens as organizational change is implemented?</vt:lpstr>
      <vt:lpstr>What happens as organizational change is implemented?</vt:lpstr>
      <vt:lpstr>Why do people resist change?</vt:lpstr>
      <vt:lpstr>How do leaders facilitate change?</vt:lpstr>
    </vt:vector>
  </TitlesOfParts>
  <Company>Utah Valley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13: Managing Change</dc:title>
  <dc:creator>Windows User</dc:creator>
  <cp:lastModifiedBy>Angela Larsen</cp:lastModifiedBy>
  <cp:revision>22</cp:revision>
  <dcterms:created xsi:type="dcterms:W3CDTF">2012-01-12T16:12:45Z</dcterms:created>
  <dcterms:modified xsi:type="dcterms:W3CDTF">2018-01-10T19:18:11Z</dcterms:modified>
</cp:coreProperties>
</file>