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18"/>
  </p:notesMasterIdLst>
  <p:handoutMasterIdLst>
    <p:handoutMasterId r:id="rId19"/>
  </p:handoutMasterIdLst>
  <p:sldIdLst>
    <p:sldId id="256" r:id="rId2"/>
    <p:sldId id="295" r:id="rId3"/>
    <p:sldId id="257" r:id="rId4"/>
    <p:sldId id="258" r:id="rId5"/>
    <p:sldId id="259" r:id="rId6"/>
    <p:sldId id="260" r:id="rId7"/>
    <p:sldId id="261" r:id="rId8"/>
    <p:sldId id="263" r:id="rId9"/>
    <p:sldId id="278" r:id="rId10"/>
    <p:sldId id="279" r:id="rId11"/>
    <p:sldId id="264" r:id="rId12"/>
    <p:sldId id="291" r:id="rId13"/>
    <p:sldId id="292" r:id="rId14"/>
    <p:sldId id="293" r:id="rId15"/>
    <p:sldId id="294" r:id="rId16"/>
    <p:sldId id="26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D4BD9B8-79D0-47B0-B5A7-24C04E393EB8}" type="datetimeFigureOut">
              <a:rPr lang="en-US" smtClean="0"/>
              <a:t>12/9/2019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974795-406A-4D8C-907D-1A52E9DB87DB}" type="slidenum">
              <a:rPr lang="en-US" smtClean="0"/>
              <a:t>‹#›</a:t>
            </a:fld>
            <a:endParaRPr lang="en-US"/>
          </a:p>
        </p:txBody>
      </p:sp>
    </p:spTree>
    <p:extLst>
      <p:ext uri="{BB962C8B-B14F-4D97-AF65-F5344CB8AC3E}">
        <p14:creationId xmlns:p14="http://schemas.microsoft.com/office/powerpoint/2010/main" val="2785678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E5C6588-CB72-428C-9CA8-728452A2AA2E}" type="datetimeFigureOut">
              <a:rPr lang="en-US" smtClean="0"/>
              <a:t>12/9/2019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B9F329-AC4F-4AED-8798-C76D60AFAB98}" type="slidenum">
              <a:rPr lang="en-US" smtClean="0"/>
              <a:t>‹#›</a:t>
            </a:fld>
            <a:endParaRPr lang="en-US"/>
          </a:p>
        </p:txBody>
      </p:sp>
    </p:spTree>
    <p:extLst>
      <p:ext uri="{BB962C8B-B14F-4D97-AF65-F5344CB8AC3E}">
        <p14:creationId xmlns:p14="http://schemas.microsoft.com/office/powerpoint/2010/main" val="12457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1</a:t>
            </a:fld>
            <a:endParaRPr lang="en-US"/>
          </a:p>
        </p:txBody>
      </p:sp>
    </p:spTree>
    <p:extLst>
      <p:ext uri="{BB962C8B-B14F-4D97-AF65-F5344CB8AC3E}">
        <p14:creationId xmlns:p14="http://schemas.microsoft.com/office/powerpoint/2010/main" val="271678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Poll Title: How would you characterize the pressure on you to succeed in school no matter the cost?
https://www.polleverywhere.com/multiple_choice_polls/0FSQHD6jJa8cXm0</a:t>
            </a:r>
            <a:endParaRPr lang="en-US" dirty="0"/>
          </a:p>
        </p:txBody>
      </p:sp>
      <p:sp>
        <p:nvSpPr>
          <p:cNvPr id="4" name="Slide Number Placeholder 3"/>
          <p:cNvSpPr>
            <a:spLocks noGrp="1"/>
          </p:cNvSpPr>
          <p:nvPr>
            <p:ph type="sldNum" sz="quarter" idx="10"/>
          </p:nvPr>
        </p:nvSpPr>
        <p:spPr/>
        <p:txBody>
          <a:bodyPr/>
          <a:lstStyle/>
          <a:p>
            <a:fld id="{64B9F329-AC4F-4AED-8798-C76D60AFAB98}" type="slidenum">
              <a:rPr lang="en-US" smtClean="0"/>
              <a:t>16</a:t>
            </a:fld>
            <a:endParaRPr lang="en-US"/>
          </a:p>
        </p:txBody>
      </p:sp>
    </p:spTree>
    <p:extLst>
      <p:ext uri="{BB962C8B-B14F-4D97-AF65-F5344CB8AC3E}">
        <p14:creationId xmlns:p14="http://schemas.microsoft.com/office/powerpoint/2010/main" val="178281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3</a:t>
            </a:fld>
            <a:endParaRPr lang="en-US"/>
          </a:p>
        </p:txBody>
      </p:sp>
    </p:spTree>
    <p:extLst>
      <p:ext uri="{BB962C8B-B14F-4D97-AF65-F5344CB8AC3E}">
        <p14:creationId xmlns:p14="http://schemas.microsoft.com/office/powerpoint/2010/main" val="378130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4</a:t>
            </a:fld>
            <a:endParaRPr lang="en-US"/>
          </a:p>
        </p:txBody>
      </p:sp>
    </p:spTree>
    <p:extLst>
      <p:ext uri="{BB962C8B-B14F-4D97-AF65-F5344CB8AC3E}">
        <p14:creationId xmlns:p14="http://schemas.microsoft.com/office/powerpoint/2010/main" val="5686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5</a:t>
            </a:fld>
            <a:endParaRPr lang="en-US"/>
          </a:p>
        </p:txBody>
      </p:sp>
    </p:spTree>
    <p:extLst>
      <p:ext uri="{BB962C8B-B14F-4D97-AF65-F5344CB8AC3E}">
        <p14:creationId xmlns:p14="http://schemas.microsoft.com/office/powerpoint/2010/main" val="395423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6</a:t>
            </a:fld>
            <a:endParaRPr lang="en-US"/>
          </a:p>
        </p:txBody>
      </p:sp>
    </p:spTree>
    <p:extLst>
      <p:ext uri="{BB962C8B-B14F-4D97-AF65-F5344CB8AC3E}">
        <p14:creationId xmlns:p14="http://schemas.microsoft.com/office/powerpoint/2010/main" val="246405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7</a:t>
            </a:fld>
            <a:endParaRPr lang="en-US"/>
          </a:p>
        </p:txBody>
      </p:sp>
    </p:spTree>
    <p:extLst>
      <p:ext uri="{BB962C8B-B14F-4D97-AF65-F5344CB8AC3E}">
        <p14:creationId xmlns:p14="http://schemas.microsoft.com/office/powerpoint/2010/main" val="221737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8</a:t>
            </a:fld>
            <a:endParaRPr lang="en-US"/>
          </a:p>
        </p:txBody>
      </p:sp>
    </p:spTree>
    <p:extLst>
      <p:ext uri="{BB962C8B-B14F-4D97-AF65-F5344CB8AC3E}">
        <p14:creationId xmlns:p14="http://schemas.microsoft.com/office/powerpoint/2010/main" val="194978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9</a:t>
            </a:fld>
            <a:endParaRPr lang="en-US"/>
          </a:p>
        </p:txBody>
      </p:sp>
    </p:spTree>
    <p:extLst>
      <p:ext uri="{BB962C8B-B14F-4D97-AF65-F5344CB8AC3E}">
        <p14:creationId xmlns:p14="http://schemas.microsoft.com/office/powerpoint/2010/main" val="274616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4B9F329-AC4F-4AED-8798-C76D60AFAB98}" type="slidenum">
              <a:rPr lang="en-US" smtClean="0"/>
              <a:t>11</a:t>
            </a:fld>
            <a:endParaRPr lang="en-US"/>
          </a:p>
        </p:txBody>
      </p:sp>
    </p:spTree>
    <p:extLst>
      <p:ext uri="{BB962C8B-B14F-4D97-AF65-F5344CB8AC3E}">
        <p14:creationId xmlns:p14="http://schemas.microsoft.com/office/powerpoint/2010/main" val="270037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D926BC-8E78-4CCF-A7B2-8DF8460C404D}" type="datetime1">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72853-67FE-4B33-8352-7E4108629A36}" type="datetime1">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F43FD-ABDB-43CF-A014-C9419E2A3211}" type="datetime1">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F92F6-CFEF-4668-B6D3-C38D4864E67F}" type="slidenum">
              <a:rPr lang="en-US" altLang="en-US"/>
              <a:pPr>
                <a:defRPr/>
              </a:pPr>
              <a:t>‹#›</a:t>
            </a:fld>
            <a:endParaRPr lang="en-US" altLang="en-US"/>
          </a:p>
        </p:txBody>
      </p:sp>
    </p:spTree>
    <p:extLst>
      <p:ext uri="{BB962C8B-B14F-4D97-AF65-F5344CB8AC3E}">
        <p14:creationId xmlns:p14="http://schemas.microsoft.com/office/powerpoint/2010/main" val="196576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250A7-F2AC-4A3A-BAC6-4433188AF404}" type="datetime1">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48785BE-30D6-45E9-9828-9A90A2D6DF6D}" type="datetime1">
              <a:rPr lang="en-US" smtClean="0"/>
              <a:pPr/>
              <a:t>12/9/2019</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03B8-852C-4305-A8B5-259A7A1815FE}" type="datetime1">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025EA-66B7-4B75-BC7E-E841861BC2EE}" type="datetime1">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C081B-7565-4E7A-9F9F-F1076E2DDB85}" type="datetime1">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121CF1C-1A92-4FD7-820B-88967322F7A9}" type="datetime1">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12/9/2019</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sldNum="0"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4419600" cy="758952"/>
          </a:xfrm>
        </p:spPr>
        <p:txBody>
          <a:bodyPr/>
          <a:lstStyle/>
          <a:p>
            <a:r>
              <a:rPr lang="en-US" dirty="0">
                <a:ln w="13335" cmpd="sng">
                  <a:noFill/>
                  <a:prstDash val="solid"/>
                </a:ln>
              </a:rPr>
              <a:t>Lesson 14: Ethics</a:t>
            </a:r>
          </a:p>
        </p:txBody>
      </p:sp>
      <p:sp>
        <p:nvSpPr>
          <p:cNvPr id="3" name="Subtitle 2"/>
          <p:cNvSpPr>
            <a:spLocks noGrp="1"/>
          </p:cNvSpPr>
          <p:nvPr>
            <p:ph type="subTitle" idx="1"/>
          </p:nvPr>
        </p:nvSpPr>
        <p:spPr>
          <a:xfrm>
            <a:off x="228600" y="2667000"/>
            <a:ext cx="4495800" cy="2133600"/>
          </a:xfrm>
        </p:spPr>
        <p:txBody>
          <a:bodyPr>
            <a:normAutofit lnSpcReduction="10000"/>
          </a:bodyPr>
          <a:lstStyle/>
          <a:p>
            <a:r>
              <a:rPr lang="en-US" dirty="0"/>
              <a:t> “A people that values its privileges above its principles soon loses both.”</a:t>
            </a:r>
          </a:p>
          <a:p>
            <a:r>
              <a:rPr lang="en-US" dirty="0"/>
              <a:t>        </a:t>
            </a:r>
            <a:r>
              <a:rPr lang="en-US" b="1" dirty="0"/>
              <a:t>-Dwight D. Eisenhower</a:t>
            </a:r>
          </a:p>
          <a:p>
            <a:r>
              <a:rPr lang="en-US" dirty="0"/>
              <a:t>  “Honesty is the first chapter of the Book of Wisdom.”</a:t>
            </a:r>
          </a:p>
          <a:p>
            <a:r>
              <a:rPr lang="en-US" b="1" dirty="0"/>
              <a:t>        -Thomas Jefferson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2464"/>
            <a:ext cx="2524125" cy="298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351025"/>
            <a:ext cx="2524125" cy="32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39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Six Pillars of Character.</a:t>
            </a:r>
            <a:endParaRPr lang="en-US" dirty="0"/>
          </a:p>
        </p:txBody>
      </p:sp>
      <p:sp>
        <p:nvSpPr>
          <p:cNvPr id="3" name="Content Placeholder 2"/>
          <p:cNvSpPr>
            <a:spLocks noGrp="1"/>
          </p:cNvSpPr>
          <p:nvPr>
            <p:ph sz="half" idx="1"/>
          </p:nvPr>
        </p:nvSpPr>
        <p:spPr>
          <a:xfrm>
            <a:off x="457200" y="1600200"/>
            <a:ext cx="4038600" cy="5257800"/>
          </a:xfrm>
        </p:spPr>
        <p:txBody>
          <a:bodyPr>
            <a:normAutofit fontScale="77500" lnSpcReduction="20000"/>
          </a:bodyPr>
          <a:lstStyle/>
          <a:p>
            <a:pPr fontAlgn="base"/>
            <a:r>
              <a:rPr lang="en-US" i="1" dirty="0" smtClean="0"/>
              <a:t>Trustworthiness</a:t>
            </a:r>
            <a:endParaRPr lang="en-US" dirty="0"/>
          </a:p>
          <a:p>
            <a:pPr lvl="1" fontAlgn="base"/>
            <a:r>
              <a:rPr lang="en-US" dirty="0" smtClean="0"/>
              <a:t>Be honest</a:t>
            </a:r>
            <a:endParaRPr lang="en-US" dirty="0"/>
          </a:p>
          <a:p>
            <a:pPr lvl="1" fontAlgn="base"/>
            <a:r>
              <a:rPr lang="en-US" dirty="0" smtClean="0"/>
              <a:t>Be reliable</a:t>
            </a:r>
            <a:endParaRPr lang="en-US" dirty="0"/>
          </a:p>
          <a:p>
            <a:pPr lvl="1" fontAlgn="base"/>
            <a:r>
              <a:rPr lang="en-US" dirty="0" smtClean="0"/>
              <a:t>Courage to do the right thing</a:t>
            </a:r>
          </a:p>
          <a:p>
            <a:pPr lvl="1" fontAlgn="base"/>
            <a:r>
              <a:rPr lang="en-US" dirty="0" smtClean="0"/>
              <a:t>Don’t deceive, cheat, steal</a:t>
            </a:r>
          </a:p>
          <a:p>
            <a:pPr lvl="1" fontAlgn="base"/>
            <a:r>
              <a:rPr lang="en-US" dirty="0" smtClean="0"/>
              <a:t>Build a good reputation</a:t>
            </a:r>
            <a:endParaRPr lang="en-US" dirty="0"/>
          </a:p>
          <a:p>
            <a:pPr fontAlgn="base"/>
            <a:r>
              <a:rPr lang="en-US" i="1" dirty="0" smtClean="0"/>
              <a:t>Respect</a:t>
            </a:r>
            <a:endParaRPr lang="en-US" dirty="0"/>
          </a:p>
          <a:p>
            <a:pPr lvl="1" fontAlgn="base"/>
            <a:r>
              <a:rPr lang="en-US" dirty="0" smtClean="0"/>
              <a:t>Be tolerant of difference</a:t>
            </a:r>
          </a:p>
          <a:p>
            <a:pPr lvl="1" fontAlgn="base"/>
            <a:r>
              <a:rPr lang="en-US" dirty="0" smtClean="0"/>
              <a:t>Use good Manners</a:t>
            </a:r>
          </a:p>
          <a:p>
            <a:pPr lvl="1" fontAlgn="base"/>
            <a:r>
              <a:rPr lang="en-US" dirty="0" smtClean="0"/>
              <a:t>Be considerate of others</a:t>
            </a:r>
          </a:p>
          <a:p>
            <a:pPr lvl="1" fontAlgn="base"/>
            <a:r>
              <a:rPr lang="en-US" dirty="0" smtClean="0"/>
              <a:t>Work out disagreements</a:t>
            </a:r>
          </a:p>
          <a:p>
            <a:pPr fontAlgn="base"/>
            <a:r>
              <a:rPr lang="en-US" dirty="0"/>
              <a:t> </a:t>
            </a:r>
            <a:r>
              <a:rPr lang="en-US" i="1" dirty="0" smtClean="0"/>
              <a:t>Responsibility</a:t>
            </a:r>
          </a:p>
          <a:p>
            <a:pPr lvl="1" fontAlgn="base"/>
            <a:r>
              <a:rPr lang="en-US" dirty="0" smtClean="0"/>
              <a:t>Do your job</a:t>
            </a:r>
          </a:p>
          <a:p>
            <a:pPr lvl="1" fontAlgn="base"/>
            <a:r>
              <a:rPr lang="en-US" dirty="0" smtClean="0"/>
              <a:t>Persevere</a:t>
            </a:r>
          </a:p>
          <a:p>
            <a:pPr lvl="1" fontAlgn="base"/>
            <a:r>
              <a:rPr lang="en-US" dirty="0" smtClean="0"/>
              <a:t>Think before you act</a:t>
            </a:r>
          </a:p>
          <a:p>
            <a:pPr lvl="1" fontAlgn="base"/>
            <a:r>
              <a:rPr lang="en-US" dirty="0" smtClean="0"/>
              <a:t>Consider the consequences</a:t>
            </a:r>
          </a:p>
          <a:p>
            <a:pPr lvl="1" fontAlgn="base"/>
            <a:r>
              <a:rPr lang="en-US" dirty="0" smtClean="0"/>
              <a:t>Be accountable for choices</a:t>
            </a:r>
            <a:endParaRPr lang="en-US" dirty="0"/>
          </a:p>
          <a:p>
            <a:pPr lvl="1" fontAlgn="base"/>
            <a:endParaRPr lang="en-US" dirty="0"/>
          </a:p>
        </p:txBody>
      </p:sp>
      <p:sp>
        <p:nvSpPr>
          <p:cNvPr id="4" name="Content Placeholder 3"/>
          <p:cNvSpPr>
            <a:spLocks noGrp="1"/>
          </p:cNvSpPr>
          <p:nvPr>
            <p:ph sz="half" idx="2"/>
          </p:nvPr>
        </p:nvSpPr>
        <p:spPr>
          <a:xfrm>
            <a:off x="4648200" y="1600200"/>
            <a:ext cx="4038600" cy="5105400"/>
          </a:xfrm>
        </p:spPr>
        <p:txBody>
          <a:bodyPr>
            <a:normAutofit fontScale="77500" lnSpcReduction="20000"/>
          </a:bodyPr>
          <a:lstStyle/>
          <a:p>
            <a:pPr fontAlgn="base"/>
            <a:r>
              <a:rPr lang="en-US" i="1" dirty="0" smtClean="0"/>
              <a:t>Fairness</a:t>
            </a:r>
          </a:p>
          <a:p>
            <a:pPr lvl="1" fontAlgn="base"/>
            <a:r>
              <a:rPr lang="en-US" dirty="0" smtClean="0"/>
              <a:t>Play by the rules</a:t>
            </a:r>
          </a:p>
          <a:p>
            <a:pPr lvl="1" fontAlgn="base"/>
            <a:r>
              <a:rPr lang="en-US" dirty="0" smtClean="0"/>
              <a:t>Be open-minded</a:t>
            </a:r>
          </a:p>
          <a:p>
            <a:pPr lvl="1" fontAlgn="base"/>
            <a:r>
              <a:rPr lang="en-US" dirty="0" smtClean="0"/>
              <a:t>Don’t take advantage of others</a:t>
            </a:r>
          </a:p>
          <a:p>
            <a:pPr lvl="1" fontAlgn="base"/>
            <a:r>
              <a:rPr lang="en-US" dirty="0" smtClean="0"/>
              <a:t>Don’t blame others</a:t>
            </a:r>
          </a:p>
          <a:p>
            <a:pPr fontAlgn="base"/>
            <a:r>
              <a:rPr lang="en-US" i="1" dirty="0" smtClean="0"/>
              <a:t>Caring</a:t>
            </a:r>
          </a:p>
          <a:p>
            <a:pPr lvl="1" fontAlgn="base"/>
            <a:r>
              <a:rPr lang="en-US" dirty="0" smtClean="0"/>
              <a:t>Be kind</a:t>
            </a:r>
          </a:p>
          <a:p>
            <a:pPr lvl="1" fontAlgn="base"/>
            <a:r>
              <a:rPr lang="en-US" dirty="0" smtClean="0"/>
              <a:t>Be compassionate</a:t>
            </a:r>
          </a:p>
          <a:p>
            <a:pPr lvl="1" fontAlgn="base"/>
            <a:r>
              <a:rPr lang="en-US" dirty="0" smtClean="0"/>
              <a:t>Forgive others</a:t>
            </a:r>
          </a:p>
          <a:p>
            <a:pPr lvl="1" fontAlgn="base"/>
            <a:r>
              <a:rPr lang="en-US" dirty="0" smtClean="0"/>
              <a:t>Help people in need</a:t>
            </a:r>
          </a:p>
          <a:p>
            <a:pPr fontAlgn="base"/>
            <a:r>
              <a:rPr lang="en-US" i="1" dirty="0" smtClean="0"/>
              <a:t>Citizenship</a:t>
            </a:r>
          </a:p>
          <a:p>
            <a:pPr lvl="1" fontAlgn="base"/>
            <a:r>
              <a:rPr lang="en-US" dirty="0" smtClean="0"/>
              <a:t>Share with your community</a:t>
            </a:r>
          </a:p>
          <a:p>
            <a:pPr lvl="1" fontAlgn="base"/>
            <a:r>
              <a:rPr lang="en-US" dirty="0" smtClean="0"/>
              <a:t>Get involved</a:t>
            </a:r>
          </a:p>
          <a:p>
            <a:pPr lvl="1" fontAlgn="base"/>
            <a:r>
              <a:rPr lang="en-US" dirty="0" smtClean="0"/>
              <a:t>Stay informed: vote</a:t>
            </a:r>
          </a:p>
          <a:p>
            <a:pPr lvl="1" fontAlgn="base"/>
            <a:r>
              <a:rPr lang="en-US" dirty="0" smtClean="0"/>
              <a:t>Respect authority</a:t>
            </a:r>
          </a:p>
          <a:p>
            <a:pPr lvl="1" fontAlgn="base"/>
            <a:r>
              <a:rPr lang="en-US" dirty="0" smtClean="0"/>
              <a:t>Protect the </a:t>
            </a:r>
            <a:r>
              <a:rPr lang="en-US" dirty="0" err="1" smtClean="0"/>
              <a:t>enviorment</a:t>
            </a:r>
            <a:endParaRPr lang="en-US" dirty="0"/>
          </a:p>
          <a:p>
            <a:endParaRPr lang="en-US" dirty="0"/>
          </a:p>
        </p:txBody>
      </p:sp>
    </p:spTree>
    <p:extLst>
      <p:ext uri="{BB962C8B-B14F-4D97-AF65-F5344CB8AC3E}">
        <p14:creationId xmlns:p14="http://schemas.microsoft.com/office/powerpoint/2010/main" val="42466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Leaders </a:t>
            </a:r>
            <a:r>
              <a:rPr lang="en-US" dirty="0">
                <a:ln w="13335" cmpd="sng">
                  <a:noFill/>
                  <a:prstDash val="solid"/>
                </a:ln>
              </a:rPr>
              <a:t>and ethical behavior.</a:t>
            </a:r>
          </a:p>
        </p:txBody>
      </p:sp>
      <p:sp>
        <p:nvSpPr>
          <p:cNvPr id="3" name="Content Placeholder 2"/>
          <p:cNvSpPr>
            <a:spLocks noGrp="1"/>
          </p:cNvSpPr>
          <p:nvPr>
            <p:ph idx="1"/>
          </p:nvPr>
        </p:nvSpPr>
        <p:spPr>
          <a:xfrm>
            <a:off x="4495800" y="1600200"/>
            <a:ext cx="4191000" cy="4572000"/>
          </a:xfrm>
        </p:spPr>
        <p:txBody>
          <a:bodyPr>
            <a:normAutofit/>
          </a:bodyPr>
          <a:lstStyle/>
          <a:p>
            <a:r>
              <a:rPr lang="en-US" dirty="0" smtClean="0"/>
              <a:t>Make </a:t>
            </a:r>
            <a:r>
              <a:rPr lang="en-US" u="sng" dirty="0"/>
              <a:t>decision</a:t>
            </a:r>
            <a:r>
              <a:rPr lang="en-US" dirty="0"/>
              <a:t> today how you will lead!</a:t>
            </a:r>
          </a:p>
          <a:p>
            <a:r>
              <a:rPr lang="en-US" dirty="0" smtClean="0"/>
              <a:t>You </a:t>
            </a:r>
            <a:r>
              <a:rPr lang="en-US" dirty="0"/>
              <a:t>can make a </a:t>
            </a:r>
            <a:r>
              <a:rPr lang="en-US" u="sng" dirty="0"/>
              <a:t>choice today </a:t>
            </a:r>
            <a:r>
              <a:rPr lang="en-US" dirty="0"/>
              <a:t>to identify and sustain your core values and </a:t>
            </a:r>
            <a:r>
              <a:rPr lang="en-US" dirty="0" smtClean="0"/>
              <a:t>beliefs.</a:t>
            </a:r>
          </a:p>
          <a:p>
            <a:pPr lvl="1"/>
            <a:r>
              <a:rPr lang="en-US" dirty="0" smtClean="0"/>
              <a:t>Opportunity </a:t>
            </a:r>
            <a:r>
              <a:rPr lang="en-US" dirty="0"/>
              <a:t>to follow a </a:t>
            </a:r>
            <a:r>
              <a:rPr lang="en-US" u="sng" dirty="0"/>
              <a:t>moral and ethical code of </a:t>
            </a:r>
            <a:r>
              <a:rPr lang="en-US" u="sng" dirty="0" smtClean="0"/>
              <a:t>behavior</a:t>
            </a:r>
            <a:r>
              <a:rPr lang="en-US" dirty="0" smtClean="0"/>
              <a:t>.</a:t>
            </a:r>
            <a:endParaRPr lang="en-US" dirty="0"/>
          </a:p>
          <a:p>
            <a:pPr lvl="1"/>
            <a:r>
              <a:rPr lang="en-US" dirty="0" smtClean="0"/>
              <a:t>Write </a:t>
            </a:r>
            <a:r>
              <a:rPr lang="en-US" dirty="0"/>
              <a:t>down your core values &amp; dedicate yourself. Build your own personal </a:t>
            </a:r>
            <a:r>
              <a:rPr lang="en-US" dirty="0" smtClean="0"/>
              <a:t>constitution.</a:t>
            </a:r>
          </a:p>
          <a:p>
            <a:pPr lvl="1"/>
            <a:r>
              <a:rPr lang="en-US" dirty="0" smtClean="0"/>
              <a:t>This </a:t>
            </a:r>
            <a:r>
              <a:rPr lang="en-US" dirty="0"/>
              <a:t>will pay large dividends to your life!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93" t="12039" r="13297" b="11585"/>
          <a:stretch/>
        </p:blipFill>
        <p:spPr>
          <a:xfrm>
            <a:off x="304800" y="1524000"/>
            <a:ext cx="4196586" cy="5094624"/>
          </a:xfrm>
          <a:prstGeom prst="rect">
            <a:avLst/>
          </a:prstGeom>
          <a:ln>
            <a:noFill/>
          </a:ln>
          <a:effectLst>
            <a:softEdge rad="112500"/>
          </a:effectLst>
        </p:spPr>
      </p:pic>
    </p:spTree>
    <p:extLst>
      <p:ext uri="{BB962C8B-B14F-4D97-AF65-F5344CB8AC3E}">
        <p14:creationId xmlns:p14="http://schemas.microsoft.com/office/powerpoint/2010/main" val="18205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What would you do?</a:t>
            </a:r>
          </a:p>
        </p:txBody>
      </p:sp>
      <p:sp>
        <p:nvSpPr>
          <p:cNvPr id="12291" name="Text Placeholder 2"/>
          <p:cNvSpPr>
            <a:spLocks noGrp="1"/>
          </p:cNvSpPr>
          <p:nvPr>
            <p:ph type="body" sz="half" idx="1"/>
          </p:nvPr>
        </p:nvSpPr>
        <p:spPr/>
        <p:txBody>
          <a:bodyPr/>
          <a:lstStyle/>
          <a:p>
            <a:r>
              <a:rPr lang="en-US" altLang="en-US" smtClean="0"/>
              <a:t>Brian Davis</a:t>
            </a:r>
          </a:p>
          <a:p>
            <a:pPr>
              <a:buFontTx/>
              <a:buNone/>
            </a:pPr>
            <a:r>
              <a:rPr lang="en-US" altLang="en-US" sz="2800" smtClean="0"/>
              <a:t>    called a two-shot penalty on himself that cost him a chance to win the Verizon Heritage, a decision that drew praise from PGA Tour rules official Slugger White, right.</a:t>
            </a:r>
          </a:p>
        </p:txBody>
      </p:sp>
      <p:pic>
        <p:nvPicPr>
          <p:cNvPr id="12292"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1752600"/>
            <a:ext cx="4362450" cy="2908300"/>
          </a:xfrm>
          <a:noFill/>
        </p:spPr>
      </p:pic>
      <p:sp>
        <p:nvSpPr>
          <p:cNvPr id="12293" name="TextBox 5"/>
          <p:cNvSpPr txBox="1">
            <a:spLocks noChangeArrowheads="1"/>
          </p:cNvSpPr>
          <p:nvPr/>
        </p:nvSpPr>
        <p:spPr bwMode="auto">
          <a:xfrm>
            <a:off x="4800600" y="51054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Davis' error, a violation of rule 13.4 against moving a loose impediment during a takeaway, was indiscernible but for slow motion replays.</a:t>
            </a:r>
          </a:p>
        </p:txBody>
      </p:sp>
    </p:spTree>
    <p:extLst>
      <p:ext uri="{BB962C8B-B14F-4D97-AF65-F5344CB8AC3E}">
        <p14:creationId xmlns:p14="http://schemas.microsoft.com/office/powerpoint/2010/main" val="153377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Text Placeholder 2"/>
          <p:cNvSpPr>
            <a:spLocks noGrp="1"/>
          </p:cNvSpPr>
          <p:nvPr>
            <p:ph type="body" sz="half" idx="1"/>
          </p:nvPr>
        </p:nvSpPr>
        <p:spPr/>
        <p:txBody>
          <a:bodyPr/>
          <a:lstStyle/>
          <a:p>
            <a:r>
              <a:rPr lang="en-US" altLang="en-US" sz="2000" smtClean="0"/>
              <a:t>Golf is a game of inches, or in the case of Webb Simpson about a quarter of an inch. That was the distance the wind moved his ball as he went to address it on the 15th green Sunday at the Zurich Classic of New Orleans.</a:t>
            </a:r>
          </a:p>
          <a:p>
            <a:pPr>
              <a:buFontTx/>
              <a:buNone/>
            </a:pPr>
            <a:r>
              <a:rPr lang="en-US" altLang="en-US" sz="2000" smtClean="0"/>
              <a:t>            Because Simpson had set his putter down behind the ball — about 4 or 5 inches behind it by his account — it was considered taking a stance and when the ball moved, ever so slightly, he was then assessed a one-stroke penalty.</a:t>
            </a:r>
          </a:p>
          <a:p>
            <a:endParaRPr lang="en-US" altLang="en-US" sz="800" smtClean="0"/>
          </a:p>
        </p:txBody>
      </p:sp>
      <p:pic>
        <p:nvPicPr>
          <p:cNvPr id="1331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22800" y="1905000"/>
            <a:ext cx="4521200" cy="2713038"/>
          </a:xfrm>
          <a:noFill/>
        </p:spPr>
      </p:pic>
    </p:spTree>
    <p:extLst>
      <p:ext uri="{BB962C8B-B14F-4D97-AF65-F5344CB8AC3E}">
        <p14:creationId xmlns:p14="http://schemas.microsoft.com/office/powerpoint/2010/main" val="186849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04800"/>
            <a:ext cx="8839200" cy="1431925"/>
          </a:xfrm>
          <a:noFill/>
        </p:spPr>
        <p:txBody>
          <a:bodyPr/>
          <a:lstStyle/>
          <a:p>
            <a:pPr eaLnBrk="1" hangingPunct="1"/>
            <a:r>
              <a:rPr lang="en-US" altLang="en-US" sz="5400" b="1" smtClean="0">
                <a:solidFill>
                  <a:srgbClr val="CC0000"/>
                </a:solidFill>
                <a:latin typeface="Comic Sans MS" panose="030F0702030302020204" pitchFamily="66" charset="0"/>
              </a:rPr>
              <a:t>The Blown Call</a:t>
            </a:r>
            <a:endParaRPr lang="en-US" altLang="en-US" sz="4600" b="1" smtClean="0">
              <a:solidFill>
                <a:srgbClr val="CC0000"/>
              </a:solidFill>
              <a:latin typeface="Comic Sans MS" panose="030F0702030302020204" pitchFamily="66" charset="0"/>
            </a:endParaRPr>
          </a:p>
        </p:txBody>
      </p:sp>
      <p:pic>
        <p:nvPicPr>
          <p:cNvPr id="14339" name="Picture 5" descr="joyce-hands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33525"/>
            <a:ext cx="59055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1600200" y="5562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latin typeface="Comic Sans MS" panose="030F0702030302020204" pitchFamily="66" charset="0"/>
              </a:rPr>
              <a:t>Jim Boyce and Armando Gallaraga</a:t>
            </a:r>
          </a:p>
        </p:txBody>
      </p:sp>
    </p:spTree>
    <p:extLst>
      <p:ext uri="{BB962C8B-B14F-4D97-AF65-F5344CB8AC3E}">
        <p14:creationId xmlns:p14="http://schemas.microsoft.com/office/powerpoint/2010/main" val="15315540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5138" y="1676400"/>
            <a:ext cx="8191500" cy="4586288"/>
          </a:xfrm>
        </p:spPr>
      </p:pic>
    </p:spTree>
    <p:extLst>
      <p:ext uri="{BB962C8B-B14F-4D97-AF65-F5344CB8AC3E}">
        <p14:creationId xmlns:p14="http://schemas.microsoft.com/office/powerpoint/2010/main" val="74733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04800" y="609600"/>
            <a:ext cx="8458200" cy="2000548"/>
          </a:xfrm>
          <a:prstGeom prst="rect">
            <a:avLst/>
          </a:prstGeom>
          <a:noFill/>
        </p:spPr>
        <p:txBody>
          <a:bodyPr wrap="square" rtlCol="0">
            <a:spAutoFit/>
          </a:bodyPr>
          <a:lstStyle/>
          <a:p>
            <a:r>
              <a:rPr lang="en-US" sz="4000" dirty="0" smtClean="0">
                <a:latin typeface="Arial Black" panose="020B0A04020102020204" pitchFamily="34" charset="0"/>
              </a:rPr>
              <a:t>			   Go to</a:t>
            </a:r>
          </a:p>
          <a:p>
            <a:endParaRPr lang="en-US" sz="4000" dirty="0">
              <a:latin typeface="Arial Black" panose="020B0A04020102020204" pitchFamily="34" charset="0"/>
            </a:endParaRPr>
          </a:p>
          <a:p>
            <a:r>
              <a:rPr lang="en-US" sz="4400" dirty="0" smtClean="0">
                <a:latin typeface="Arial Black" panose="020B0A04020102020204" pitchFamily="34" charset="0"/>
              </a:rPr>
              <a:t>Pollev.com/mrscoville778</a:t>
            </a:r>
            <a:endParaRPr lang="en-US" sz="4400" dirty="0">
              <a:latin typeface="Arial Black" panose="020B0A04020102020204" pitchFamily="34" charset="0"/>
            </a:endParaRPr>
          </a:p>
        </p:txBody>
      </p:sp>
    </p:spTree>
    <p:extLst>
      <p:ext uri="{BB962C8B-B14F-4D97-AF65-F5344CB8AC3E}">
        <p14:creationId xmlns:p14="http://schemas.microsoft.com/office/powerpoint/2010/main" val="77570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8763" y="274638"/>
            <a:ext cx="8626475" cy="5973762"/>
          </a:xfrm>
        </p:spPr>
      </p:pic>
    </p:spTree>
    <p:extLst>
      <p:ext uri="{BB962C8B-B14F-4D97-AF65-F5344CB8AC3E}">
        <p14:creationId xmlns:p14="http://schemas.microsoft.com/office/powerpoint/2010/main" val="18823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3335" cmpd="sng">
                  <a:noFill/>
                  <a:prstDash val="solid"/>
                </a:ln>
              </a:rPr>
              <a:t>1. What is morality?</a:t>
            </a:r>
          </a:p>
        </p:txBody>
      </p:sp>
      <p:sp>
        <p:nvSpPr>
          <p:cNvPr id="3" name="Content Placeholder 2"/>
          <p:cNvSpPr>
            <a:spLocks noGrp="1"/>
          </p:cNvSpPr>
          <p:nvPr>
            <p:ph idx="1"/>
          </p:nvPr>
        </p:nvSpPr>
        <p:spPr>
          <a:xfrm>
            <a:off x="457200" y="1600200"/>
            <a:ext cx="4267200" cy="4724400"/>
          </a:xfrm>
        </p:spPr>
        <p:txBody>
          <a:bodyPr/>
          <a:lstStyle/>
          <a:p>
            <a:r>
              <a:rPr lang="en-US" b="1" dirty="0" smtClean="0"/>
              <a:t>Morality</a:t>
            </a:r>
            <a:r>
              <a:rPr lang="en-US" b="1" dirty="0"/>
              <a:t>: </a:t>
            </a:r>
            <a:r>
              <a:rPr lang="en-US" dirty="0"/>
              <a:t>The behavior of making </a:t>
            </a:r>
            <a:r>
              <a:rPr lang="en-US" u="sng" dirty="0"/>
              <a:t>value judgments</a:t>
            </a:r>
            <a:r>
              <a:rPr lang="en-US" dirty="0"/>
              <a:t>.</a:t>
            </a:r>
          </a:p>
          <a:p>
            <a:r>
              <a:rPr lang="en-US" dirty="0" smtClean="0"/>
              <a:t>We </a:t>
            </a:r>
            <a:r>
              <a:rPr lang="en-US" dirty="0"/>
              <a:t>are faced with ethical decisions </a:t>
            </a:r>
            <a:r>
              <a:rPr lang="en-US" dirty="0" smtClean="0"/>
              <a:t>every </a:t>
            </a:r>
            <a:r>
              <a:rPr lang="en-US" dirty="0"/>
              <a:t>day.</a:t>
            </a:r>
          </a:p>
          <a:p>
            <a:pPr lvl="1"/>
            <a:r>
              <a:rPr lang="en-US" dirty="0" smtClean="0"/>
              <a:t>What </a:t>
            </a:r>
            <a:r>
              <a:rPr lang="en-US" dirty="0"/>
              <a:t>is right or wrong, good or bad, ethical or not?</a:t>
            </a:r>
          </a:p>
          <a:p>
            <a:pPr lvl="1"/>
            <a:r>
              <a:rPr lang="en-US" dirty="0" smtClean="0"/>
              <a:t>People </a:t>
            </a:r>
            <a:r>
              <a:rPr lang="en-US" dirty="0"/>
              <a:t>make decisions based a set of values established early in life.</a:t>
            </a:r>
          </a:p>
          <a:p>
            <a:pPr lvl="1"/>
            <a:r>
              <a:rPr lang="en-US" dirty="0" smtClean="0"/>
              <a:t>Values </a:t>
            </a:r>
            <a:r>
              <a:rPr lang="en-US" dirty="0"/>
              <a:t>are beliefs, principles, standards, and qualities considered desirable.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914400"/>
            <a:ext cx="3714751" cy="4953000"/>
          </a:xfrm>
          <a:prstGeom prst="rect">
            <a:avLst/>
          </a:prstGeom>
          <a:ln>
            <a:noFill/>
          </a:ln>
          <a:effectLst>
            <a:softEdge rad="112500"/>
          </a:effectLst>
        </p:spPr>
      </p:pic>
    </p:spTree>
    <p:extLst>
      <p:ext uri="{BB962C8B-B14F-4D97-AF65-F5344CB8AC3E}">
        <p14:creationId xmlns:p14="http://schemas.microsoft.com/office/powerpoint/2010/main" val="28774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What </a:t>
            </a:r>
            <a:r>
              <a:rPr lang="en-US" dirty="0">
                <a:ln w="13335" cmpd="sng">
                  <a:noFill/>
                  <a:prstDash val="solid"/>
                </a:ln>
              </a:rPr>
              <a:t>is morality? </a:t>
            </a:r>
            <a:r>
              <a:rPr lang="en-US" sz="1800" dirty="0">
                <a:ln w="13335" cmpd="sng">
                  <a:noFill/>
                  <a:prstDash val="solid"/>
                </a:ln>
              </a:rPr>
              <a:t>continued</a:t>
            </a:r>
            <a:endParaRPr lang="en-US" dirty="0">
              <a:ln w="13335" cmpd="sng">
                <a:noFill/>
                <a:prstDash val="solid"/>
              </a:ln>
            </a:endParaRPr>
          </a:p>
        </p:txBody>
      </p:sp>
      <p:sp>
        <p:nvSpPr>
          <p:cNvPr id="3" name="Content Placeholder 2"/>
          <p:cNvSpPr>
            <a:spLocks noGrp="1"/>
          </p:cNvSpPr>
          <p:nvPr>
            <p:ph idx="1"/>
          </p:nvPr>
        </p:nvSpPr>
        <p:spPr>
          <a:xfrm>
            <a:off x="4419600" y="1600200"/>
            <a:ext cx="4267200" cy="4648200"/>
          </a:xfrm>
        </p:spPr>
        <p:txBody>
          <a:bodyPr>
            <a:normAutofit fontScale="92500" lnSpcReduction="10000"/>
          </a:bodyPr>
          <a:lstStyle/>
          <a:p>
            <a:r>
              <a:rPr lang="en-US" dirty="0" smtClean="0"/>
              <a:t>Value </a:t>
            </a:r>
            <a:r>
              <a:rPr lang="en-US" dirty="0"/>
              <a:t>judgments involve </a:t>
            </a:r>
            <a:r>
              <a:rPr lang="en-US" u="sng" dirty="0"/>
              <a:t>a moral duty</a:t>
            </a:r>
            <a:r>
              <a:rPr lang="en-US" dirty="0"/>
              <a:t>.</a:t>
            </a:r>
          </a:p>
          <a:p>
            <a:pPr lvl="1"/>
            <a:r>
              <a:rPr lang="en-US" dirty="0" smtClean="0"/>
              <a:t>Example</a:t>
            </a:r>
            <a:r>
              <a:rPr lang="en-US" dirty="0"/>
              <a:t>: You should not harm others.</a:t>
            </a:r>
          </a:p>
          <a:p>
            <a:r>
              <a:rPr lang="en-US" dirty="0" smtClean="0"/>
              <a:t>Making </a:t>
            </a:r>
            <a:r>
              <a:rPr lang="en-US" dirty="0"/>
              <a:t>moral judgments is part of </a:t>
            </a:r>
            <a:r>
              <a:rPr lang="en-US" u="sng" dirty="0"/>
              <a:t>what it means to be human</a:t>
            </a:r>
            <a:r>
              <a:rPr lang="en-US" dirty="0"/>
              <a:t>.</a:t>
            </a:r>
          </a:p>
          <a:p>
            <a:r>
              <a:rPr lang="en-US" dirty="0" smtClean="0"/>
              <a:t>How </a:t>
            </a:r>
            <a:r>
              <a:rPr lang="en-US" dirty="0"/>
              <a:t>does one make moral </a:t>
            </a:r>
            <a:r>
              <a:rPr lang="en-US" dirty="0" smtClean="0"/>
              <a:t>judgments?</a:t>
            </a:r>
          </a:p>
          <a:p>
            <a:pPr marL="822960" lvl="1" indent="-457200">
              <a:buFont typeface="+mj-lt"/>
              <a:buAutoNum type="arabicPeriod"/>
            </a:pPr>
            <a:r>
              <a:rPr lang="en-US" u="sng" dirty="0" smtClean="0"/>
              <a:t>Religion</a:t>
            </a:r>
            <a:r>
              <a:rPr lang="en-US" dirty="0"/>
              <a:t>: Involves deference to religious authority or scripture that directs </a:t>
            </a:r>
            <a:r>
              <a:rPr lang="en-US" dirty="0" smtClean="0"/>
              <a:t>decisions.</a:t>
            </a:r>
          </a:p>
          <a:p>
            <a:pPr marL="822960" lvl="1" indent="-457200">
              <a:buFont typeface="+mj-lt"/>
              <a:buAutoNum type="arabicPeriod"/>
            </a:pPr>
            <a:r>
              <a:rPr lang="en-US" dirty="0" smtClean="0"/>
              <a:t>Mystical </a:t>
            </a:r>
            <a:r>
              <a:rPr lang="en-US" dirty="0"/>
              <a:t>experience or flipping a </a:t>
            </a:r>
            <a:r>
              <a:rPr lang="en-US" dirty="0" smtClean="0"/>
              <a:t>coin.</a:t>
            </a:r>
          </a:p>
          <a:p>
            <a:pPr marL="822960" lvl="1" indent="-457200">
              <a:buFont typeface="+mj-lt"/>
              <a:buAutoNum type="arabicPeriod"/>
            </a:pPr>
            <a:r>
              <a:rPr lang="en-US" dirty="0" smtClean="0"/>
              <a:t>Ethics</a:t>
            </a:r>
            <a:r>
              <a:rPr lang="en-US" dirty="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78000"/>
            <a:ext cx="3810000" cy="2946400"/>
          </a:xfrm>
          <a:prstGeom prst="rect">
            <a:avLst/>
          </a:prstGeom>
        </p:spPr>
      </p:pic>
    </p:spTree>
    <p:extLst>
      <p:ext uri="{BB962C8B-B14F-4D97-AF65-F5344CB8AC3E}">
        <p14:creationId xmlns:p14="http://schemas.microsoft.com/office/powerpoint/2010/main" val="11455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n w="13335" cmpd="sng">
                  <a:noFill/>
                  <a:prstDash val="solid"/>
                </a:ln>
              </a:rPr>
              <a:t>What </a:t>
            </a:r>
            <a:r>
              <a:rPr lang="en-US" dirty="0">
                <a:ln w="13335" cmpd="sng">
                  <a:noFill/>
                  <a:prstDash val="solid"/>
                </a:ln>
              </a:rPr>
              <a:t>are ethics?</a:t>
            </a:r>
          </a:p>
        </p:txBody>
      </p:sp>
      <p:sp>
        <p:nvSpPr>
          <p:cNvPr id="3" name="Content Placeholder 2"/>
          <p:cNvSpPr>
            <a:spLocks noGrp="1"/>
          </p:cNvSpPr>
          <p:nvPr>
            <p:ph idx="1"/>
          </p:nvPr>
        </p:nvSpPr>
        <p:spPr>
          <a:xfrm>
            <a:off x="457200" y="1600200"/>
            <a:ext cx="4191000" cy="4572000"/>
          </a:xfrm>
        </p:spPr>
        <p:txBody>
          <a:bodyPr>
            <a:normAutofit lnSpcReduction="10000"/>
          </a:bodyPr>
          <a:lstStyle/>
          <a:p>
            <a:r>
              <a:rPr lang="en-US" dirty="0" smtClean="0"/>
              <a:t>Ethics</a:t>
            </a:r>
            <a:r>
              <a:rPr lang="en-US" dirty="0"/>
              <a:t>: A philosophical study of </a:t>
            </a:r>
            <a:r>
              <a:rPr lang="en-US" u="sng" dirty="0"/>
              <a:t>morality</a:t>
            </a:r>
            <a:r>
              <a:rPr lang="en-US" dirty="0"/>
              <a:t>.</a:t>
            </a:r>
          </a:p>
          <a:p>
            <a:pPr lvl="1"/>
            <a:r>
              <a:rPr lang="en-US" dirty="0" smtClean="0"/>
              <a:t>Rational </a:t>
            </a:r>
            <a:r>
              <a:rPr lang="en-US" dirty="0"/>
              <a:t>approach to studying morality.</a:t>
            </a:r>
          </a:p>
          <a:p>
            <a:pPr lvl="1"/>
            <a:r>
              <a:rPr lang="en-US" dirty="0" smtClean="0"/>
              <a:t>Based </a:t>
            </a:r>
            <a:r>
              <a:rPr lang="en-US" dirty="0"/>
              <a:t>on logical thinking. </a:t>
            </a:r>
          </a:p>
          <a:p>
            <a:pPr lvl="1"/>
            <a:r>
              <a:rPr lang="en-US" dirty="0" smtClean="0"/>
              <a:t>Incompatibility </a:t>
            </a:r>
            <a:r>
              <a:rPr lang="en-US" dirty="0"/>
              <a:t>of religion and ethics?</a:t>
            </a:r>
          </a:p>
          <a:p>
            <a:r>
              <a:rPr lang="en-US" dirty="0" smtClean="0"/>
              <a:t>Closely </a:t>
            </a:r>
            <a:r>
              <a:rPr lang="en-US" dirty="0"/>
              <a:t>linked to ethics – Integrity – which is a </a:t>
            </a:r>
            <a:r>
              <a:rPr lang="en-US" u="sng" dirty="0"/>
              <a:t>strict adherence to a code</a:t>
            </a:r>
            <a:br>
              <a:rPr lang="en-US" u="sng" dirty="0"/>
            </a:br>
            <a:r>
              <a:rPr lang="en-US" u="sng" dirty="0"/>
              <a:t>of behavior</a:t>
            </a:r>
            <a:r>
              <a:rPr lang="en-US" dirty="0"/>
              <a:t>.</a:t>
            </a:r>
          </a:p>
          <a:p>
            <a:pPr lvl="1"/>
            <a:r>
              <a:rPr lang="en-US" dirty="0" smtClean="0"/>
              <a:t>They </a:t>
            </a:r>
            <a:r>
              <a:rPr lang="en-US" dirty="0"/>
              <a:t>are not only an individual, but also an organizational issue.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937" y="1752600"/>
            <a:ext cx="3986263" cy="2667000"/>
          </a:xfrm>
          <a:prstGeom prst="rect">
            <a:avLst/>
          </a:prstGeom>
        </p:spPr>
      </p:pic>
    </p:spTree>
    <p:extLst>
      <p:ext uri="{BB962C8B-B14F-4D97-AF65-F5344CB8AC3E}">
        <p14:creationId xmlns:p14="http://schemas.microsoft.com/office/powerpoint/2010/main" val="343899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What </a:t>
            </a:r>
            <a:r>
              <a:rPr lang="en-US" dirty="0">
                <a:ln w="13335" cmpd="sng">
                  <a:noFill/>
                  <a:prstDash val="solid"/>
                </a:ln>
              </a:rPr>
              <a:t>are ethics? </a:t>
            </a:r>
            <a:r>
              <a:rPr lang="en-US" sz="2400" dirty="0">
                <a:ln w="13335" cmpd="sng">
                  <a:noFill/>
                  <a:prstDash val="solid"/>
                </a:ln>
              </a:rPr>
              <a:t>continued</a:t>
            </a:r>
            <a:endParaRPr lang="en-US" dirty="0">
              <a:ln w="13335" cmpd="sng">
                <a:noFill/>
                <a:prstDash val="solid"/>
              </a:ln>
            </a:endParaRPr>
          </a:p>
        </p:txBody>
      </p:sp>
      <p:sp>
        <p:nvSpPr>
          <p:cNvPr id="3" name="Content Placeholder 2"/>
          <p:cNvSpPr>
            <a:spLocks noGrp="1"/>
          </p:cNvSpPr>
          <p:nvPr>
            <p:ph idx="1"/>
          </p:nvPr>
        </p:nvSpPr>
        <p:spPr>
          <a:xfrm>
            <a:off x="4495800" y="1600201"/>
            <a:ext cx="4191000" cy="4495800"/>
          </a:xfrm>
        </p:spPr>
        <p:txBody>
          <a:bodyPr/>
          <a:lstStyle/>
          <a:p>
            <a:r>
              <a:rPr lang="en-US" dirty="0" smtClean="0"/>
              <a:t>Ethics </a:t>
            </a:r>
            <a:r>
              <a:rPr lang="en-US" dirty="0"/>
              <a:t>are divided into two categories:</a:t>
            </a:r>
          </a:p>
          <a:p>
            <a:pPr lvl="1"/>
            <a:r>
              <a:rPr lang="en-US" dirty="0" smtClean="0"/>
              <a:t>Character </a:t>
            </a:r>
            <a:r>
              <a:rPr lang="en-US" dirty="0"/>
              <a:t>ethics and rule ethics. </a:t>
            </a:r>
            <a:endParaRPr lang="en-US" dirty="0" smtClean="0"/>
          </a:p>
          <a:p>
            <a:pPr lvl="2"/>
            <a:r>
              <a:rPr lang="en-US" dirty="0" smtClean="0"/>
              <a:t>Character </a:t>
            </a:r>
            <a:r>
              <a:rPr lang="en-US" dirty="0"/>
              <a:t>ethics emphasizes the </a:t>
            </a:r>
            <a:r>
              <a:rPr lang="en-US" u="sng" dirty="0"/>
              <a:t>personality traits </a:t>
            </a:r>
            <a:r>
              <a:rPr lang="en-US" dirty="0"/>
              <a:t>of a person. </a:t>
            </a:r>
          </a:p>
          <a:p>
            <a:pPr lvl="1"/>
            <a:r>
              <a:rPr lang="en-US" dirty="0" smtClean="0"/>
              <a:t>Also </a:t>
            </a:r>
            <a:r>
              <a:rPr lang="en-US" dirty="0"/>
              <a:t>are theories of a </a:t>
            </a:r>
            <a:r>
              <a:rPr lang="en-US" u="sng" dirty="0"/>
              <a:t>morally- good </a:t>
            </a:r>
            <a:r>
              <a:rPr lang="en-US" u="sng" dirty="0" smtClean="0"/>
              <a:t>character</a:t>
            </a:r>
            <a:r>
              <a:rPr lang="en-US" dirty="0" smtClean="0"/>
              <a:t>.</a:t>
            </a:r>
          </a:p>
          <a:p>
            <a:pPr lvl="2"/>
            <a:r>
              <a:rPr lang="en-US" dirty="0" smtClean="0"/>
              <a:t>In </a:t>
            </a:r>
            <a:r>
              <a:rPr lang="en-US" dirty="0"/>
              <a:t>contrast with rule ethics, philosophers discerned good action from bad action such as the religious approach (ten commandments).</a:t>
            </a:r>
          </a:p>
        </p:txBody>
      </p:sp>
      <p:pic>
        <p:nvPicPr>
          <p:cNvPr id="4"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475182" cy="2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rtinLutherKingIHaveDreaml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62000" y="4191000"/>
            <a:ext cx="3475182" cy="23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7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What </a:t>
            </a:r>
            <a:r>
              <a:rPr lang="en-US" dirty="0">
                <a:ln w="13335" cmpd="sng">
                  <a:noFill/>
                  <a:prstDash val="solid"/>
                </a:ln>
              </a:rPr>
              <a:t>are ethics? </a:t>
            </a:r>
            <a:r>
              <a:rPr lang="en-US" sz="2000" dirty="0">
                <a:ln w="13335" cmpd="sng">
                  <a:noFill/>
                  <a:prstDash val="solid"/>
                </a:ln>
              </a:rPr>
              <a:t>continued</a:t>
            </a:r>
            <a:endParaRPr lang="en-US" dirty="0">
              <a:ln w="13335" cmpd="sng">
                <a:noFill/>
                <a:prstDash val="solid"/>
              </a:ln>
            </a:endParaRPr>
          </a:p>
        </p:txBody>
      </p:sp>
      <p:sp>
        <p:nvSpPr>
          <p:cNvPr id="3" name="Content Placeholder 2"/>
          <p:cNvSpPr>
            <a:spLocks noGrp="1"/>
          </p:cNvSpPr>
          <p:nvPr>
            <p:ph idx="1"/>
          </p:nvPr>
        </p:nvSpPr>
        <p:spPr>
          <a:xfrm>
            <a:off x="457200" y="1600200"/>
            <a:ext cx="4114800" cy="4572000"/>
          </a:xfrm>
        </p:spPr>
        <p:txBody>
          <a:bodyPr>
            <a:normAutofit fontScale="92500" lnSpcReduction="20000"/>
          </a:bodyPr>
          <a:lstStyle/>
          <a:p>
            <a:r>
              <a:rPr lang="en-US" dirty="0" smtClean="0"/>
              <a:t>Character </a:t>
            </a:r>
            <a:r>
              <a:rPr lang="en-US" dirty="0"/>
              <a:t>and Rule ethics are </a:t>
            </a:r>
            <a:r>
              <a:rPr lang="en-US" u="sng" dirty="0"/>
              <a:t>interrelated</a:t>
            </a:r>
            <a:r>
              <a:rPr lang="en-US" dirty="0"/>
              <a:t>.</a:t>
            </a:r>
          </a:p>
          <a:p>
            <a:pPr lvl="1"/>
            <a:r>
              <a:rPr lang="en-US" dirty="0" smtClean="0"/>
              <a:t>Good </a:t>
            </a:r>
            <a:r>
              <a:rPr lang="en-US" dirty="0"/>
              <a:t>character ethics </a:t>
            </a:r>
            <a:r>
              <a:rPr lang="en-US" u="sng" dirty="0"/>
              <a:t>need rules</a:t>
            </a:r>
            <a:r>
              <a:rPr lang="en-US" dirty="0"/>
              <a:t>.</a:t>
            </a:r>
          </a:p>
          <a:p>
            <a:pPr lvl="1"/>
            <a:r>
              <a:rPr lang="en-US" dirty="0" smtClean="0"/>
              <a:t>What </a:t>
            </a:r>
            <a:r>
              <a:rPr lang="en-US" dirty="0"/>
              <a:t>virtues should you cultivate are based on principles you need to refer to.</a:t>
            </a:r>
          </a:p>
          <a:p>
            <a:pPr lvl="1"/>
            <a:r>
              <a:rPr lang="en-US" dirty="0" smtClean="0"/>
              <a:t>Unless </a:t>
            </a:r>
            <a:r>
              <a:rPr lang="en-US" dirty="0"/>
              <a:t>one has good character, he/she will have no motivation to follow moral rules.</a:t>
            </a:r>
          </a:p>
          <a:p>
            <a:r>
              <a:rPr lang="en-US" u="sng" dirty="0" smtClean="0"/>
              <a:t>Use </a:t>
            </a:r>
            <a:r>
              <a:rPr lang="en-US" u="sng" dirty="0"/>
              <a:t>of unethical practices </a:t>
            </a:r>
            <a:r>
              <a:rPr lang="en-US" dirty="0"/>
              <a:t>is on the rise.</a:t>
            </a:r>
          </a:p>
          <a:p>
            <a:pPr lvl="1"/>
            <a:r>
              <a:rPr lang="en-US" dirty="0" smtClean="0"/>
              <a:t>Organizations </a:t>
            </a:r>
            <a:r>
              <a:rPr lang="en-US" dirty="0"/>
              <a:t>attempt to adopt a code of ethics.</a:t>
            </a:r>
          </a:p>
          <a:p>
            <a:pPr lvl="1"/>
            <a:r>
              <a:rPr lang="en-US" dirty="0" smtClean="0"/>
              <a:t>Businesses </a:t>
            </a:r>
            <a:r>
              <a:rPr lang="en-US" dirty="0"/>
              <a:t>often conduct seminars.</a:t>
            </a:r>
          </a:p>
          <a:p>
            <a:pPr lvl="1"/>
            <a:r>
              <a:rPr lang="en-US" dirty="0" smtClean="0"/>
              <a:t>Hiring </a:t>
            </a:r>
            <a:r>
              <a:rPr lang="en-US" dirty="0"/>
              <a:t>of outside consultants to help implement.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828800"/>
            <a:ext cx="3028950" cy="4038600"/>
          </a:xfrm>
          <a:prstGeom prst="rect">
            <a:avLst/>
          </a:prstGeom>
        </p:spPr>
      </p:pic>
    </p:spTree>
    <p:extLst>
      <p:ext uri="{BB962C8B-B14F-4D97-AF65-F5344CB8AC3E}">
        <p14:creationId xmlns:p14="http://schemas.microsoft.com/office/powerpoint/2010/main" val="31016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What </a:t>
            </a:r>
            <a:r>
              <a:rPr lang="en-US" dirty="0">
                <a:ln w="13335" cmpd="sng">
                  <a:noFill/>
                  <a:prstDash val="solid"/>
                </a:ln>
              </a:rPr>
              <a:t>is </a:t>
            </a:r>
            <a:r>
              <a:rPr lang="en-US" dirty="0" smtClean="0">
                <a:ln w="13335" cmpd="sng">
                  <a:noFill/>
                  <a:prstDash val="solid"/>
                </a:ln>
              </a:rPr>
              <a:t>corporate social </a:t>
            </a:r>
            <a:r>
              <a:rPr lang="en-US" dirty="0">
                <a:ln w="13335" cmpd="sng">
                  <a:noFill/>
                  <a:prstDash val="solid"/>
                </a:ln>
              </a:rPr>
              <a:t>responsibility?</a:t>
            </a: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Ethics </a:t>
            </a:r>
            <a:r>
              <a:rPr lang="en-US" dirty="0"/>
              <a:t>relate to </a:t>
            </a:r>
            <a:r>
              <a:rPr lang="en-US" u="sng" dirty="0"/>
              <a:t>societal institutions</a:t>
            </a:r>
            <a:r>
              <a:rPr lang="en-US" dirty="0"/>
              <a:t>.</a:t>
            </a:r>
          </a:p>
          <a:p>
            <a:r>
              <a:rPr lang="en-US" dirty="0" smtClean="0"/>
              <a:t>Organizations </a:t>
            </a:r>
            <a:r>
              <a:rPr lang="en-US" dirty="0"/>
              <a:t>being held more </a:t>
            </a:r>
            <a:r>
              <a:rPr lang="en-US" u="sng" dirty="0"/>
              <a:t>accountable for their actions</a:t>
            </a:r>
            <a:r>
              <a:rPr lang="en-US" dirty="0"/>
              <a:t>.</a:t>
            </a:r>
          </a:p>
          <a:p>
            <a:r>
              <a:rPr lang="en-US" dirty="0" smtClean="0"/>
              <a:t>Aware of the impact </a:t>
            </a:r>
            <a:r>
              <a:rPr lang="en-US" dirty="0"/>
              <a:t>their business has on the rest of </a:t>
            </a:r>
            <a:r>
              <a:rPr lang="en-US" dirty="0" smtClean="0"/>
              <a:t>society</a:t>
            </a:r>
          </a:p>
          <a:p>
            <a:pPr lvl="1"/>
            <a:r>
              <a:rPr lang="en-US" dirty="0" smtClean="0"/>
              <a:t>Environment</a:t>
            </a:r>
          </a:p>
          <a:p>
            <a:pPr lvl="1"/>
            <a:r>
              <a:rPr lang="en-US" dirty="0" smtClean="0"/>
              <a:t>Community</a:t>
            </a:r>
          </a:p>
          <a:p>
            <a:pPr lvl="1"/>
            <a:r>
              <a:rPr lang="en-US" dirty="0" smtClean="0"/>
              <a:t>Employees</a:t>
            </a:r>
          </a:p>
          <a:p>
            <a:pPr lvl="1"/>
            <a:r>
              <a:rPr lang="en-US" dirty="0" smtClean="0"/>
              <a:t>Consumers</a:t>
            </a:r>
          </a:p>
          <a:p>
            <a:pPr lvl="1"/>
            <a:r>
              <a:rPr lang="en-US" dirty="0" smtClean="0"/>
              <a:t>Shareholders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844" b="5835"/>
          <a:stretch/>
        </p:blipFill>
        <p:spPr>
          <a:xfrm>
            <a:off x="4648200" y="1828800"/>
            <a:ext cx="4135374" cy="4137891"/>
          </a:xfrm>
          <a:prstGeom prst="rect">
            <a:avLst/>
          </a:prstGeom>
          <a:ln>
            <a:noFill/>
          </a:ln>
          <a:effectLst>
            <a:softEdge rad="112500"/>
          </a:effectLst>
        </p:spPr>
      </p:pic>
    </p:spTree>
    <p:extLst>
      <p:ext uri="{BB962C8B-B14F-4D97-AF65-F5344CB8AC3E}">
        <p14:creationId xmlns:p14="http://schemas.microsoft.com/office/powerpoint/2010/main" val="29800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3335" cmpd="sng">
                  <a:noFill/>
                  <a:prstDash val="solid"/>
                </a:ln>
              </a:rPr>
              <a:t>Leaders </a:t>
            </a:r>
            <a:r>
              <a:rPr lang="en-US" dirty="0">
                <a:ln w="13335" cmpd="sng">
                  <a:noFill/>
                  <a:prstDash val="solid"/>
                </a:ln>
              </a:rPr>
              <a:t>and ethical behavior.</a:t>
            </a:r>
          </a:p>
        </p:txBody>
      </p:sp>
      <p:sp>
        <p:nvSpPr>
          <p:cNvPr id="3" name="Content Placeholder 2"/>
          <p:cNvSpPr>
            <a:spLocks noGrp="1"/>
          </p:cNvSpPr>
          <p:nvPr>
            <p:ph idx="1"/>
          </p:nvPr>
        </p:nvSpPr>
        <p:spPr>
          <a:xfrm>
            <a:off x="4267200" y="1417638"/>
            <a:ext cx="4419600" cy="5516562"/>
          </a:xfrm>
        </p:spPr>
        <p:txBody>
          <a:bodyPr>
            <a:normAutofit/>
          </a:bodyPr>
          <a:lstStyle/>
          <a:p>
            <a:r>
              <a:rPr lang="en-US" dirty="0" smtClean="0"/>
              <a:t>Leaders </a:t>
            </a:r>
            <a:r>
              <a:rPr lang="en-US" dirty="0"/>
              <a:t>play a vital role regarding ethics</a:t>
            </a:r>
            <a:r>
              <a:rPr lang="en-US" dirty="0" smtClean="0"/>
              <a:t>.</a:t>
            </a:r>
          </a:p>
          <a:p>
            <a:r>
              <a:rPr lang="en-US" dirty="0" smtClean="0"/>
              <a:t>Factors relating to ethical leadership:</a:t>
            </a:r>
          </a:p>
          <a:p>
            <a:pPr lvl="1"/>
            <a:r>
              <a:rPr lang="en-US" u="sng" dirty="0" smtClean="0"/>
              <a:t>Character-</a:t>
            </a:r>
            <a:r>
              <a:rPr lang="en-US" dirty="0" smtClean="0"/>
              <a:t> qualities, disposition, and core values</a:t>
            </a:r>
          </a:p>
          <a:p>
            <a:pPr lvl="1"/>
            <a:r>
              <a:rPr lang="en-US" u="sng" dirty="0" smtClean="0"/>
              <a:t>Actions-</a:t>
            </a:r>
            <a:r>
              <a:rPr lang="en-US" dirty="0" smtClean="0"/>
              <a:t> ways leaders accomplish goals</a:t>
            </a:r>
          </a:p>
          <a:p>
            <a:pPr lvl="1"/>
            <a:r>
              <a:rPr lang="en-US" u="sng" dirty="0" smtClean="0"/>
              <a:t>Goals-</a:t>
            </a:r>
            <a:r>
              <a:rPr lang="en-US" dirty="0" smtClean="0"/>
              <a:t> identifying and pursing worthy goals</a:t>
            </a:r>
          </a:p>
          <a:p>
            <a:pPr lvl="1"/>
            <a:r>
              <a:rPr lang="en-US" u="sng" dirty="0" smtClean="0"/>
              <a:t>Honesty-</a:t>
            </a:r>
            <a:r>
              <a:rPr lang="en-US" dirty="0" smtClean="0"/>
              <a:t> telling the truth and being open</a:t>
            </a:r>
          </a:p>
          <a:p>
            <a:pPr lvl="1"/>
            <a:r>
              <a:rPr lang="en-US" u="sng" dirty="0" smtClean="0"/>
              <a:t>Power-</a:t>
            </a:r>
            <a:r>
              <a:rPr lang="en-US" dirty="0" smtClean="0"/>
              <a:t> capacity to influence</a:t>
            </a:r>
          </a:p>
          <a:p>
            <a:pPr lvl="1"/>
            <a:r>
              <a:rPr lang="en-US" u="sng" dirty="0" smtClean="0"/>
              <a:t>Values-</a:t>
            </a:r>
            <a:r>
              <a:rPr lang="en-US" dirty="0" smtClean="0"/>
              <a:t> ideas, beliefs, and modes of action</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4800" y="2157888"/>
            <a:ext cx="3876675" cy="3456623"/>
          </a:xfrm>
          <a:prstGeom prst="rect">
            <a:avLst/>
          </a:prstGeom>
        </p:spPr>
      </p:pic>
    </p:spTree>
    <p:extLst>
      <p:ext uri="{BB962C8B-B14F-4D97-AF65-F5344CB8AC3E}">
        <p14:creationId xmlns:p14="http://schemas.microsoft.com/office/powerpoint/2010/main" val="6944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atch">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3494</TotalTime>
  <Words>774</Words>
  <Application>Microsoft Office PowerPoint</Application>
  <PresentationFormat>On-screen Show (4:3)</PresentationFormat>
  <Paragraphs>121</Paragraphs>
  <Slides>16</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Comic Sans MS</vt:lpstr>
      <vt:lpstr>Tw Cen MT</vt:lpstr>
      <vt:lpstr>Thatch</vt:lpstr>
      <vt:lpstr>Lesson 14: Ethics</vt:lpstr>
      <vt:lpstr>PowerPoint Presentation</vt:lpstr>
      <vt:lpstr>1. What is morality?</vt:lpstr>
      <vt:lpstr>What is morality? continued</vt:lpstr>
      <vt:lpstr>What are ethics?</vt:lpstr>
      <vt:lpstr>What are ethics? continued</vt:lpstr>
      <vt:lpstr>What are ethics? continued</vt:lpstr>
      <vt:lpstr>What is corporate social responsibility?</vt:lpstr>
      <vt:lpstr>Leaders and ethical behavior.</vt:lpstr>
      <vt:lpstr>Six Pillars of Character.</vt:lpstr>
      <vt:lpstr>Leaders and ethical behavior.</vt:lpstr>
      <vt:lpstr>What would you do?</vt:lpstr>
      <vt:lpstr>PowerPoint Presentation</vt:lpstr>
      <vt:lpstr>The Blown Call</vt:lpstr>
      <vt:lpstr>PowerPoint Presentation</vt:lpstr>
      <vt:lpstr>PowerPoint Presentation</vt:lpstr>
    </vt:vector>
  </TitlesOfParts>
  <Company>Utah Valley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14: Ethics</dc:title>
  <dc:creator>Windows User</dc:creator>
  <cp:lastModifiedBy>Derek Scoville</cp:lastModifiedBy>
  <cp:revision>30</cp:revision>
  <cp:lastPrinted>2013-12-20T18:25:34Z</cp:lastPrinted>
  <dcterms:created xsi:type="dcterms:W3CDTF">2012-03-21T21:45:07Z</dcterms:created>
  <dcterms:modified xsi:type="dcterms:W3CDTF">2019-12-09T18:19:39Z</dcterms:modified>
</cp:coreProperties>
</file>