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8"/>
  </p:notesMasterIdLst>
  <p:sldIdLst>
    <p:sldId id="256" r:id="rId2"/>
    <p:sldId id="281" r:id="rId3"/>
    <p:sldId id="284" r:id="rId4"/>
    <p:sldId id="266" r:id="rId5"/>
    <p:sldId id="294" r:id="rId6"/>
    <p:sldId id="285" r:id="rId7"/>
    <p:sldId id="286" r:id="rId8"/>
    <p:sldId id="282" r:id="rId9"/>
    <p:sldId id="287" r:id="rId10"/>
    <p:sldId id="289" r:id="rId11"/>
    <p:sldId id="288" r:id="rId12"/>
    <p:sldId id="291" r:id="rId13"/>
    <p:sldId id="290" r:id="rId14"/>
    <p:sldId id="260" r:id="rId15"/>
    <p:sldId id="292" r:id="rId16"/>
    <p:sldId id="29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4800"/>
    <a:srgbClr val="008000"/>
    <a:srgbClr val="EEFD63"/>
    <a:srgbClr val="FFFF37"/>
    <a:srgbClr val="FFFF00"/>
    <a:srgbClr val="FF0000"/>
    <a:srgbClr val="FB4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7279" autoAdjust="0"/>
  </p:normalViewPr>
  <p:slideViewPr>
    <p:cSldViewPr snapToGrid="0">
      <p:cViewPr varScale="1">
        <p:scale>
          <a:sx n="111" d="100"/>
          <a:sy n="111" d="100"/>
        </p:scale>
        <p:origin x="10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15949-1A58-4B02-A220-6E8ABAD12F27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B4C6D-7FB5-4572-931B-14539CC7E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50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B4C6D-7FB5-4572-931B-14539CC7E0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8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B4C6D-7FB5-4572-931B-14539CC7E0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8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B4C6D-7FB5-4572-931B-14539CC7E0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88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B4C6D-7FB5-4572-931B-14539CC7E0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79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B4C6D-7FB5-4572-931B-14539CC7E0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11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B4C6D-7FB5-4572-931B-14539CC7E0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144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B4C6D-7FB5-4572-931B-14539CC7E0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048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B4C6D-7FB5-4572-931B-14539CC7E0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9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B4C6D-7FB5-4572-931B-14539CC7E0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24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B4C6D-7FB5-4572-931B-14539CC7E0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4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B4C6D-7FB5-4572-931B-14539CC7E0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18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B4C6D-7FB5-4572-931B-14539CC7E0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59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B4C6D-7FB5-4572-931B-14539CC7E0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B4C6D-7FB5-4572-931B-14539CC7E0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82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B4C6D-7FB5-4572-931B-14539CC7E0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12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B4C6D-7FB5-4572-931B-14539CC7E0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70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5D9ABF7-AEC8-4AA9-A61A-78B7DAD7B0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3D2B-E371-4088-8254-4F20E2961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BC68-B992-4F9D-BB73-CB607AA7E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D22BC1-AA0D-4005-B947-075BDC812C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3D85-9459-4BEA-8E88-934B217F6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FB03-6E2B-444D-AB31-83683B9A1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C3BC-52CF-424F-85F0-D086BD3C0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10BF-456D-493C-9EAE-D2C1A717A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8367-3EA5-4589-8399-B245A0871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93A0-D384-4AC3-90BA-A6C436694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6139-E66E-45C3-8A6F-7B82E84B2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4B35-3433-4837-92F3-78E951CEE0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E33DBDF-2B04-4B4E-8788-ACAEF34162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hyquantumphysicists.com/wp-content/uploads/2013/11/Coaching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feedback&amp;source=images&amp;cd=&amp;cad=rja&amp;docid=t-GE8yyKY9p9QM&amp;tbnid=nTiEK8jlz2YfkM:&amp;ved=0CAUQjRw&amp;url=http://www.123rf.com/photo_12414994_thumbs-up-and-down-feedback-buttons-vector-illustration.html&amp;ei=HxjHUuC-OdfdoATWi4HwBg&amp;bvm=bv.58187178,d.cGU&amp;psig=AFQjCNFkofMelOaSKQbsxniJKphfNUUj8A&amp;ust=1388865944209072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oaching&amp;source=images&amp;cd=&amp;cad=rja&amp;docid=yDk16viTTthKmM&amp;tbnid=UwZpgWZou1PmvM:&amp;ved=0CAUQjRw&amp;url=http://articles.elitefts.com/training-articles/sports-training/the-four-cs-of-coaching-young-athletes/&amp;ei=tRXHUuLqAszroAS71YGoCw&amp;bvm=bv.58187178,d.cGU&amp;psig=AFQjCNFNitEna01c4FZhr935caKpE8wULA&amp;ust=138886525611682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oach&amp;source=images&amp;cd=&amp;cad=rja&amp;docid=DrdPI9aWvicoJM&amp;tbnid=_01qi8ODZgoxTM:&amp;ved=0CAUQjRw&amp;url=http://www.tlcneighborhood.com/page.php?id%3D11&amp;ei=MhbHUuuGCIvpoATw2YKoDg&amp;bvm=bv.58187178,d.cGU&amp;psig=AFQjCNH6s4KizFNIUWNQzX71a5-CbxhIsA&amp;ust=138886543825225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oach&amp;source=images&amp;cd=&amp;cad=rja&amp;docid=Q4fezHPvHDDzlM&amp;tbnid=z5miYK5Vb6itBM:&amp;ved=0CAUQjRw&amp;url=http://whyfiles.org/2012/baseball-biomechanics/&amp;ei=hhbHUtL-AY2FogTQ44LIAg&amp;bvm=bv.58187178,d.cGU&amp;psig=AFQjCNH5Yd3OqQ4kFBjXfh55yzM7yMHiwg&amp;ust=138886553887684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oaching&amp;source=images&amp;cd=&amp;cad=rja&amp;docid=XfQb1ooWnjVTAM&amp;tbnid=KnrX7s3hzhD_ZM:&amp;ved=0CAUQjRw&amp;url=http://www.sohosalescoaching.com/&amp;ei=wxbHUpz7I5CJogT5kIHQDg&amp;bvm=bv.58187178,d.cGU&amp;psig=AFQjCNFs4UQAGcPVvsfOYm2mLZq5P8_LFQ&amp;ust=138886558976732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4846" y="711201"/>
            <a:ext cx="8229600" cy="1611086"/>
          </a:xfrm>
        </p:spPr>
        <p:txBody>
          <a:bodyPr/>
          <a:lstStyle/>
          <a:p>
            <a:r>
              <a:rPr lang="en-US" sz="4400" dirty="0">
                <a:solidFill>
                  <a:schemeClr val="tx1"/>
                </a:solidFill>
              </a:rPr>
              <a:t>Lesson </a:t>
            </a:r>
            <a:r>
              <a:rPr lang="en-US" sz="4400" dirty="0" smtClean="0">
                <a:solidFill>
                  <a:schemeClr val="tx1"/>
                </a:solidFill>
              </a:rPr>
              <a:t>Fifteen: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4400" i="1" dirty="0">
                <a:solidFill>
                  <a:schemeClr val="tx1"/>
                </a:solidFill>
              </a:rPr>
              <a:t>Coaching</a:t>
            </a:r>
            <a:endParaRPr lang="en-US" sz="3600" i="1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2805" y="3149599"/>
            <a:ext cx="6553200" cy="207554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400" b="1" dirty="0">
                <a:solidFill>
                  <a:schemeClr val="tx1"/>
                </a:solidFill>
              </a:rPr>
              <a:t>“TREAT PEOPLE </a:t>
            </a:r>
            <a:r>
              <a:rPr lang="en-US" sz="4400" b="1" dirty="0" smtClean="0">
                <a:solidFill>
                  <a:schemeClr val="tx1"/>
                </a:solidFill>
              </a:rPr>
              <a:t>AS </a:t>
            </a:r>
            <a:r>
              <a:rPr lang="en-US" sz="4400" b="1" dirty="0">
                <a:solidFill>
                  <a:schemeClr val="tx1"/>
                </a:solidFill>
              </a:rPr>
              <a:t>IF THEY WERE </a:t>
            </a:r>
            <a:br>
              <a:rPr lang="en-US" sz="4400" b="1" dirty="0">
                <a:solidFill>
                  <a:schemeClr val="tx1"/>
                </a:solidFill>
              </a:rPr>
            </a:br>
            <a:r>
              <a:rPr lang="en-US" sz="4400" b="1" dirty="0">
                <a:solidFill>
                  <a:schemeClr val="tx1"/>
                </a:solidFill>
              </a:rPr>
              <a:t>WHAT THEY OUGHT TO BE 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4400" b="1" dirty="0" smtClean="0">
                <a:solidFill>
                  <a:schemeClr val="tx1"/>
                </a:solidFill>
              </a:rPr>
              <a:t>AND </a:t>
            </a:r>
            <a:r>
              <a:rPr lang="en-US" sz="4400" b="1" dirty="0">
                <a:solidFill>
                  <a:schemeClr val="tx1"/>
                </a:solidFill>
              </a:rPr>
              <a:t>YOU HELP THEM </a:t>
            </a:r>
            <a:r>
              <a:rPr lang="en-US" sz="4400" b="1" dirty="0" smtClean="0">
                <a:solidFill>
                  <a:schemeClr val="tx1"/>
                </a:solidFill>
              </a:rPr>
              <a:t>TO </a:t>
            </a:r>
            <a:r>
              <a:rPr lang="en-US" sz="4400" b="1" dirty="0">
                <a:solidFill>
                  <a:schemeClr val="tx1"/>
                </a:solidFill>
              </a:rPr>
              <a:t>BECOME </a:t>
            </a:r>
            <a:br>
              <a:rPr lang="en-US" sz="4400" b="1" dirty="0">
                <a:solidFill>
                  <a:schemeClr val="tx1"/>
                </a:solidFill>
              </a:rPr>
            </a:br>
            <a:r>
              <a:rPr lang="en-US" sz="4400" b="1" dirty="0">
                <a:solidFill>
                  <a:schemeClr val="tx1"/>
                </a:solidFill>
              </a:rPr>
              <a:t>WHAT THEY ARE CAPABLE OF BEING.”</a:t>
            </a:r>
          </a:p>
          <a:p>
            <a:pPr>
              <a:lnSpc>
                <a:spcPct val="120000"/>
              </a:lnSpc>
            </a:pP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~ </a:t>
            </a:r>
            <a:r>
              <a:rPr lang="en-US" sz="3400" dirty="0">
                <a:solidFill>
                  <a:srgbClr val="FFFF00"/>
                </a:solidFill>
              </a:rPr>
              <a:t>GOETHE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34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C:\Users\alarsen\AppData\Local\Microsoft\Windows\Temporary Internet Files\Content.IE5\0LPXVT8W\MP900341326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99"/>
          <a:stretch/>
        </p:blipFill>
        <p:spPr bwMode="auto">
          <a:xfrm>
            <a:off x="7786173" y="3487055"/>
            <a:ext cx="764608" cy="152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76225"/>
            <a:ext cx="8237537" cy="1431925"/>
          </a:xfrm>
          <a:noFill/>
          <a:ln/>
        </p:spPr>
        <p:txBody>
          <a:bodyPr anchor="ctr">
            <a:normAutofit fontScale="90000"/>
          </a:bodyPr>
          <a:lstStyle/>
          <a:p>
            <a:r>
              <a:rPr lang="en-US" sz="4600">
                <a:solidFill>
                  <a:schemeClr val="tx1"/>
                </a:solidFill>
              </a:rPr>
              <a:t>Step 3: Generating Options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2575" y="1683657"/>
            <a:ext cx="8861425" cy="5174343"/>
          </a:xfrm>
          <a:noFill/>
          <a:ln/>
        </p:spPr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Char char="m"/>
            </a:pPr>
            <a:r>
              <a:rPr lang="en-US" sz="2800" dirty="0"/>
              <a:t>Listening helps </a:t>
            </a:r>
            <a:r>
              <a:rPr lang="en-US" sz="2800" u="sng" dirty="0"/>
              <a:t>generate options</a:t>
            </a:r>
          </a:p>
          <a:p>
            <a:pPr marL="609600" indent="-609600">
              <a:buFont typeface="Wingdings" pitchFamily="2" charset="2"/>
              <a:buChar char="m"/>
            </a:pPr>
            <a:r>
              <a:rPr lang="en-US" sz="2800" dirty="0"/>
              <a:t>During this phase you should try to identify potential</a:t>
            </a:r>
            <a:r>
              <a:rPr lang="en-US" sz="2800" u="sng" dirty="0"/>
              <a:t> </a:t>
            </a:r>
            <a:r>
              <a:rPr lang="en-US" sz="2800" dirty="0"/>
              <a:t>actions to solve their problems </a:t>
            </a:r>
          </a:p>
          <a:p>
            <a:pPr marL="1103313" lvl="1" indent="-533400">
              <a:buFont typeface="Wingdings" pitchFamily="2" charset="2"/>
              <a:buChar char="m"/>
            </a:pPr>
            <a:r>
              <a:rPr lang="en-US" sz="2400" dirty="0"/>
              <a:t>First seek out the </a:t>
            </a:r>
            <a:r>
              <a:rPr lang="en-US" sz="2400" u="sng" dirty="0"/>
              <a:t>client’s best thinking</a:t>
            </a:r>
            <a:r>
              <a:rPr lang="en-US" sz="2400" dirty="0"/>
              <a:t> about options</a:t>
            </a:r>
            <a:endParaRPr lang="en-US" sz="2400" u="sng" dirty="0"/>
          </a:p>
          <a:p>
            <a:pPr marL="1103313" lvl="1" indent="-533400">
              <a:buFont typeface="Wingdings" pitchFamily="2" charset="2"/>
              <a:buChar char="m"/>
            </a:pPr>
            <a:r>
              <a:rPr lang="en-US" sz="2400" dirty="0"/>
              <a:t>Only, after pulling out or eliciting all options</a:t>
            </a:r>
            <a:br>
              <a:rPr lang="en-US" sz="2400" dirty="0"/>
            </a:br>
            <a:r>
              <a:rPr lang="en-US" sz="2400" dirty="0"/>
              <a:t>do you begin to offer additional insights</a:t>
            </a:r>
          </a:p>
          <a:p>
            <a:pPr marL="1103313" lvl="1" indent="-533400">
              <a:buFont typeface="Wingdings" pitchFamily="2" charset="2"/>
              <a:buNone/>
            </a:pPr>
            <a:r>
              <a:rPr lang="en-US" sz="2400" dirty="0"/>
              <a:t>	1. This keeps the client accountable for their own changes</a:t>
            </a:r>
          </a:p>
          <a:p>
            <a:pPr marL="1103313" lvl="1" indent="-533400">
              <a:buFont typeface="Wingdings" pitchFamily="2" charset="2"/>
              <a:buNone/>
            </a:pPr>
            <a:r>
              <a:rPr lang="en-US" sz="2400" dirty="0"/>
              <a:t>	2. Clients usually come up with own answers, which    gives a sense of empowerment</a:t>
            </a:r>
          </a:p>
          <a:p>
            <a:pPr marL="1103313" lvl="1" indent="-533400">
              <a:buFont typeface="Wingdings" pitchFamily="2" charset="2"/>
              <a:buNone/>
            </a:pPr>
            <a:r>
              <a:rPr lang="en-US" sz="2400" dirty="0"/>
              <a:t>	3. Sets stage for client wanting to hear you </a:t>
            </a:r>
          </a:p>
          <a:p>
            <a:pPr marL="1103313" lvl="1" indent="-533400">
              <a:buFont typeface="Wingdings" pitchFamily="2" charset="2"/>
              <a:buNone/>
            </a:pPr>
            <a:r>
              <a:rPr lang="en-US" sz="2400" dirty="0"/>
              <a:t>	4. Having a client generate their own options gives client intrinsic motivation &amp; ownership to take action</a:t>
            </a:r>
          </a:p>
          <a:p>
            <a:pPr marL="1103313" lvl="1" indent="-533400"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/>
      <p:bldP spid="1187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304800"/>
            <a:ext cx="8266112" cy="1431925"/>
          </a:xfrm>
          <a:noFill/>
          <a:ln/>
        </p:spPr>
        <p:txBody>
          <a:bodyPr anchor="ctr"/>
          <a:lstStyle/>
          <a:p>
            <a:r>
              <a:rPr lang="en-US" sz="4200">
                <a:solidFill>
                  <a:schemeClr val="tx1"/>
                </a:solidFill>
              </a:rPr>
              <a:t>Step 3: Generating Options (Cont.)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8690" y="1865313"/>
            <a:ext cx="8251825" cy="4992687"/>
          </a:xfrm>
          <a:noFill/>
          <a:ln/>
        </p:spPr>
        <p:txBody>
          <a:bodyPr/>
          <a:lstStyle/>
          <a:p>
            <a:pPr marL="609600" indent="-609600">
              <a:buFont typeface="Wingdings" pitchFamily="2" charset="2"/>
              <a:buChar char="m"/>
            </a:pPr>
            <a:r>
              <a:rPr lang="en-US" sz="3000" dirty="0"/>
              <a:t>Once you have pulled all of your clients options then you may ask </a:t>
            </a:r>
            <a:r>
              <a:rPr lang="en-US" sz="3000" u="sng" dirty="0"/>
              <a:t>permission to give suggestions</a:t>
            </a:r>
          </a:p>
          <a:p>
            <a:pPr marL="609600" indent="-609600">
              <a:buFont typeface="Wingdings" pitchFamily="2" charset="2"/>
              <a:buChar char="m"/>
            </a:pPr>
            <a:r>
              <a:rPr lang="en-US" sz="3000" dirty="0"/>
              <a:t>At this point, you have them choose from the many options that have been given and identify which to take action on</a:t>
            </a:r>
          </a:p>
          <a:p>
            <a:pPr marL="609600" indent="-609600">
              <a:buFont typeface="Wingdings" pitchFamily="2" charset="2"/>
              <a:buChar char="m"/>
            </a:pPr>
            <a:r>
              <a:rPr lang="en-US" sz="3000" dirty="0"/>
              <a:t>This leads to design a way forward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nimBg="1"/>
      <p:bldP spid="1177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304800"/>
            <a:ext cx="8237538" cy="1431925"/>
          </a:xfrm>
          <a:noFill/>
          <a:ln/>
        </p:spPr>
        <p:txBody>
          <a:bodyPr anchor="ctr"/>
          <a:lstStyle/>
          <a:p>
            <a:r>
              <a:rPr lang="en-US" sz="4600">
                <a:solidFill>
                  <a:schemeClr val="tx1"/>
                </a:solidFill>
              </a:rPr>
              <a:t>Step 4: A Way Forward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02229"/>
            <a:ext cx="5529943" cy="5174342"/>
          </a:xfrm>
          <a:noFill/>
          <a:ln/>
        </p:spPr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Char char="m"/>
            </a:pPr>
            <a:r>
              <a:rPr lang="en-US" sz="2800" dirty="0"/>
              <a:t>At this point:</a:t>
            </a:r>
          </a:p>
          <a:p>
            <a:pPr marL="1103313" lvl="1" indent="-533400">
              <a:buFont typeface="Wingdings" pitchFamily="2" charset="2"/>
              <a:buChar char="m"/>
            </a:pPr>
            <a:r>
              <a:rPr lang="en-US" sz="2400" dirty="0"/>
              <a:t>A SMART goal has been identified, you have listened and discussed their current reality and generated options </a:t>
            </a:r>
          </a:p>
          <a:p>
            <a:pPr marL="1103313" lvl="1" indent="-533400">
              <a:buFont typeface="Wingdings" pitchFamily="2" charset="2"/>
              <a:buChar char="m"/>
            </a:pPr>
            <a:r>
              <a:rPr lang="en-US" sz="2400" dirty="0"/>
              <a:t>A “way forward” is focusing on the options that your client felt were most important, and most motivating</a:t>
            </a:r>
          </a:p>
          <a:p>
            <a:pPr marL="1427163" lvl="2" indent="-457200">
              <a:buFont typeface="Wingdings" pitchFamily="2" charset="2"/>
              <a:buChar char="m"/>
            </a:pPr>
            <a:r>
              <a:rPr lang="en-US" sz="2000" dirty="0"/>
              <a:t>These are considered “critical variables” of performance</a:t>
            </a:r>
          </a:p>
          <a:p>
            <a:pPr marL="1103313" lvl="1" indent="-533400">
              <a:buFont typeface="Wingdings" pitchFamily="2" charset="2"/>
              <a:buChar char="m"/>
            </a:pPr>
            <a:r>
              <a:rPr lang="en-US" sz="2400" dirty="0"/>
              <a:t>You then can create an </a:t>
            </a:r>
            <a:r>
              <a:rPr lang="en-US" sz="2400" u="sng" dirty="0"/>
              <a:t>action </a:t>
            </a:r>
            <a:r>
              <a:rPr lang="en-US" sz="2400" u="sng" dirty="0" smtClean="0"/>
              <a:t>plan or a way forward</a:t>
            </a:r>
            <a:endParaRPr lang="en-US" sz="2400" dirty="0"/>
          </a:p>
        </p:txBody>
      </p:sp>
      <p:pic>
        <p:nvPicPr>
          <p:cNvPr id="6146" name="Picture 2" descr="Coachi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2"/>
          <a:stretch/>
        </p:blipFill>
        <p:spPr bwMode="auto">
          <a:xfrm>
            <a:off x="5718630" y="1912256"/>
            <a:ext cx="3115128" cy="433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animBg="1"/>
      <p:bldP spid="1208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304800"/>
            <a:ext cx="8266113" cy="1431925"/>
          </a:xfrm>
          <a:noFill/>
          <a:ln/>
        </p:spPr>
        <p:txBody>
          <a:bodyPr anchor="ctr">
            <a:normAutofit fontScale="90000"/>
          </a:bodyPr>
          <a:lstStyle/>
          <a:p>
            <a:r>
              <a:rPr lang="en-US" sz="4600">
                <a:solidFill>
                  <a:schemeClr val="tx1"/>
                </a:solidFill>
              </a:rPr>
              <a:t>Useful Coaching Model (cont.)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60298"/>
            <a:ext cx="9042400" cy="5008562"/>
          </a:xfrm>
          <a:noFill/>
          <a:ln/>
        </p:spPr>
        <p:txBody>
          <a:bodyPr>
            <a:normAutofit/>
          </a:bodyPr>
          <a:lstStyle/>
          <a:p>
            <a:pPr marL="711200" indent="-711200">
              <a:buFont typeface="Wingdings" pitchFamily="2" charset="2"/>
              <a:buChar char="m"/>
            </a:pPr>
            <a:r>
              <a:rPr lang="en-US" sz="2000" dirty="0"/>
              <a:t>By doing these 4 phases of coaching it helps increase the “</a:t>
            </a:r>
            <a:r>
              <a:rPr lang="en-US" sz="2000" u="sng" dirty="0"/>
              <a:t>decision speed</a:t>
            </a:r>
            <a:r>
              <a:rPr lang="en-US" sz="2000" dirty="0"/>
              <a:t>” of the client</a:t>
            </a:r>
          </a:p>
          <a:p>
            <a:pPr marL="1179513" lvl="1" indent="-609600">
              <a:buFont typeface="Wingdings" pitchFamily="2" charset="2"/>
              <a:buChar char="m"/>
            </a:pPr>
            <a:r>
              <a:rPr lang="en-US" sz="1800" dirty="0"/>
              <a:t>Helping to focus their actions and make decisions that will </a:t>
            </a:r>
            <a:r>
              <a:rPr lang="en-US" sz="1800" u="sng" dirty="0"/>
              <a:t>maximize performance</a:t>
            </a:r>
            <a:r>
              <a:rPr lang="en-US" sz="1800" dirty="0"/>
              <a:t> </a:t>
            </a:r>
          </a:p>
          <a:p>
            <a:pPr marL="711200" indent="-711200">
              <a:buFont typeface="Wingdings" pitchFamily="2" charset="2"/>
              <a:buChar char="m"/>
            </a:pPr>
            <a:r>
              <a:rPr lang="en-US" sz="2000" dirty="0"/>
              <a:t>Conducting G.R.O.W. sessions gives confidence in his or her skills</a:t>
            </a:r>
          </a:p>
          <a:p>
            <a:pPr marL="1179513" lvl="1" indent="-609600">
              <a:buFont typeface="Wingdings" pitchFamily="2" charset="2"/>
              <a:buChar char="m"/>
            </a:pPr>
            <a:r>
              <a:rPr lang="en-US" sz="1800" dirty="0"/>
              <a:t>Coaches do not have to be experts</a:t>
            </a:r>
          </a:p>
          <a:p>
            <a:pPr marL="1179513" lvl="1" indent="-609600">
              <a:buFont typeface="Wingdings" pitchFamily="2" charset="2"/>
              <a:buChar char="m"/>
            </a:pPr>
            <a:r>
              <a:rPr lang="en-US" sz="1800" dirty="0"/>
              <a:t>Coaches are actually less of an expert than clients</a:t>
            </a:r>
          </a:p>
          <a:p>
            <a:pPr marL="1179513" lvl="1" indent="-609600">
              <a:buFont typeface="Wingdings" pitchFamily="2" charset="2"/>
              <a:buChar char="m"/>
            </a:pPr>
            <a:r>
              <a:rPr lang="en-US" sz="1800" dirty="0" smtClean="0"/>
              <a:t>A coach </a:t>
            </a:r>
            <a:r>
              <a:rPr lang="en-US" sz="1800" u="sng" dirty="0" smtClean="0"/>
              <a:t>focuses more on helping</a:t>
            </a:r>
            <a:r>
              <a:rPr lang="en-US" sz="1800" dirty="0" smtClean="0"/>
              <a:t>, </a:t>
            </a:r>
            <a:r>
              <a:rPr lang="en-US" sz="1800" dirty="0"/>
              <a:t>generate ideas, and act on skills the </a:t>
            </a:r>
            <a:r>
              <a:rPr lang="en-US" sz="1800" u="sng" dirty="0"/>
              <a:t>client already knows</a:t>
            </a:r>
            <a:r>
              <a:rPr lang="en-US" sz="1800" dirty="0"/>
              <a:t>.</a:t>
            </a:r>
          </a:p>
        </p:txBody>
      </p:sp>
      <p:pic>
        <p:nvPicPr>
          <p:cNvPr id="6" name="Content Placeholder 5" descr="Encouragement%2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94326" y="4281713"/>
            <a:ext cx="3256188" cy="2442141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nimBg="1"/>
      <p:bldP spid="1198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2" name="Rectangle 24"/>
          <p:cNvSpPr>
            <a:spLocks noGrp="1" noChangeArrowheads="1"/>
          </p:cNvSpPr>
          <p:nvPr>
            <p:ph type="title"/>
          </p:nvPr>
        </p:nvSpPr>
        <p:spPr>
          <a:xfrm>
            <a:off x="428625" y="319088"/>
            <a:ext cx="8251825" cy="1431925"/>
          </a:xfrm>
          <a:noFill/>
          <a:ln/>
        </p:spPr>
        <p:txBody>
          <a:bodyPr anchor="ctr">
            <a:normAutofit fontScale="90000"/>
          </a:bodyPr>
          <a:lstStyle/>
          <a:p>
            <a:r>
              <a:rPr lang="en-US" sz="4600" dirty="0">
                <a:solidFill>
                  <a:schemeClr val="tx1"/>
                </a:solidFill>
              </a:rPr>
              <a:t>What is a Useful Model </a:t>
            </a:r>
            <a:br>
              <a:rPr lang="en-US" sz="4600" dirty="0">
                <a:solidFill>
                  <a:schemeClr val="tx1"/>
                </a:solidFill>
              </a:rPr>
            </a:br>
            <a:r>
              <a:rPr lang="en-US" sz="4600" dirty="0">
                <a:solidFill>
                  <a:schemeClr val="tx1"/>
                </a:solidFill>
              </a:rPr>
              <a:t>for </a:t>
            </a:r>
            <a:r>
              <a:rPr lang="en-US" sz="4600" i="1" dirty="0">
                <a:solidFill>
                  <a:schemeClr val="tx1"/>
                </a:solidFill>
              </a:rPr>
              <a:t>Feedback</a:t>
            </a:r>
          </a:p>
        </p:txBody>
      </p:sp>
      <p:sp>
        <p:nvSpPr>
          <p:cNvPr id="7199" name="Rectangle 31"/>
          <p:cNvSpPr>
            <a:spLocks noGrp="1" noChangeArrowheads="1"/>
          </p:cNvSpPr>
          <p:nvPr>
            <p:ph type="body" sz="half" idx="1"/>
          </p:nvPr>
        </p:nvSpPr>
        <p:spPr>
          <a:xfrm>
            <a:off x="232229" y="1698171"/>
            <a:ext cx="8911771" cy="5159829"/>
          </a:xfrm>
          <a:noFill/>
          <a:ln/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Char char="m"/>
            </a:pPr>
            <a:r>
              <a:rPr lang="en-US" sz="2800" u="sng" dirty="0"/>
              <a:t>Feedback</a:t>
            </a:r>
            <a:r>
              <a:rPr lang="en-US" sz="2800" dirty="0"/>
              <a:t> = a critical learning skill</a:t>
            </a:r>
          </a:p>
          <a:p>
            <a:pPr marL="1103313" lvl="1" indent="-533400">
              <a:buFont typeface="Wingdings" pitchFamily="2" charset="2"/>
              <a:buChar char="m"/>
            </a:pPr>
            <a:r>
              <a:rPr lang="en-US" sz="2400" dirty="0"/>
              <a:t>Helps us </a:t>
            </a:r>
            <a:r>
              <a:rPr lang="en-US" sz="2400" u="sng" dirty="0"/>
              <a:t>Learn and grow </a:t>
            </a:r>
            <a:r>
              <a:rPr lang="en-US" sz="2400" dirty="0"/>
              <a:t>from our experiences</a:t>
            </a:r>
            <a:endParaRPr lang="en-US" sz="2400" b="1" u="sng" dirty="0"/>
          </a:p>
          <a:p>
            <a:pPr marL="609600" indent="-609600">
              <a:buFont typeface="Wingdings" pitchFamily="2" charset="2"/>
              <a:buChar char="m"/>
            </a:pPr>
            <a:r>
              <a:rPr lang="en-US" sz="2800" dirty="0"/>
              <a:t>Simple </a:t>
            </a:r>
            <a:r>
              <a:rPr lang="en-US" sz="2800" u="sng" dirty="0"/>
              <a:t>principles &amp; methods</a:t>
            </a:r>
            <a:r>
              <a:rPr lang="en-US" sz="2800" dirty="0"/>
              <a:t> for giving and receiving feedback.</a:t>
            </a:r>
            <a:endParaRPr lang="en-US" sz="2800" u="sng" dirty="0"/>
          </a:p>
          <a:p>
            <a:pPr marL="1103313" lvl="1" indent="-533400">
              <a:buFont typeface="Wingdings" pitchFamily="2" charset="2"/>
              <a:buChar char="m"/>
            </a:pPr>
            <a:r>
              <a:rPr lang="en-US" sz="2400" dirty="0"/>
              <a:t> </a:t>
            </a:r>
            <a:r>
              <a:rPr lang="en-US" sz="2400" u="sng" dirty="0"/>
              <a:t>Proactive</a:t>
            </a:r>
            <a:r>
              <a:rPr lang="en-US" sz="2400" dirty="0"/>
              <a:t> approach to improve performance</a:t>
            </a:r>
          </a:p>
          <a:p>
            <a:pPr marL="1103313" lvl="1" indent="-533400">
              <a:buFont typeface="Wingdings" pitchFamily="2" charset="2"/>
              <a:buChar char="m"/>
            </a:pPr>
            <a:r>
              <a:rPr lang="en-US" sz="2400" dirty="0"/>
              <a:t>Three questions frame the feedback process</a:t>
            </a:r>
          </a:p>
          <a:p>
            <a:pPr marL="609600" indent="-609600">
              <a:buFontTx/>
              <a:buNone/>
            </a:pPr>
            <a:r>
              <a:rPr lang="en-US" sz="2800" dirty="0"/>
              <a:t>		1. </a:t>
            </a:r>
            <a:r>
              <a:rPr lang="en-US" sz="2800" u="sng" dirty="0"/>
              <a:t>What is working</a:t>
            </a:r>
            <a:r>
              <a:rPr lang="en-US" sz="2800" dirty="0"/>
              <a:t>?</a:t>
            </a:r>
          </a:p>
          <a:p>
            <a:pPr marL="609600" indent="-609600">
              <a:buFontTx/>
              <a:buNone/>
            </a:pPr>
            <a:r>
              <a:rPr lang="en-US" sz="2800" dirty="0"/>
              <a:t>		2. </a:t>
            </a:r>
            <a:r>
              <a:rPr lang="en-US" sz="2800" u="sng" dirty="0"/>
              <a:t>Where are the problems</a:t>
            </a:r>
            <a:r>
              <a:rPr lang="en-US" sz="2800" dirty="0"/>
              <a:t>?</a:t>
            </a:r>
          </a:p>
          <a:p>
            <a:pPr marL="609600" indent="-609600">
              <a:buFontTx/>
              <a:buNone/>
            </a:pPr>
            <a:r>
              <a:rPr lang="en-US" sz="2800" dirty="0"/>
              <a:t>		3. </a:t>
            </a:r>
            <a:r>
              <a:rPr lang="en-US" sz="2800" u="sng" dirty="0"/>
              <a:t>What can we do different next time</a:t>
            </a:r>
            <a:r>
              <a:rPr lang="en-US" sz="2800" dirty="0"/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2" grpId="0" animBg="1"/>
      <p:bldP spid="71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66113" cy="1431925"/>
          </a:xfrm>
          <a:noFill/>
          <a:ln/>
        </p:spPr>
        <p:txBody>
          <a:bodyPr anchor="ctr">
            <a:normAutofit fontScale="90000"/>
          </a:bodyPr>
          <a:lstStyle/>
          <a:p>
            <a:r>
              <a:rPr lang="en-US" sz="4600">
                <a:solidFill>
                  <a:schemeClr val="tx1"/>
                </a:solidFill>
              </a:rPr>
              <a:t>What is a Useful Model </a:t>
            </a:r>
            <a:br>
              <a:rPr lang="en-US" sz="4600">
                <a:solidFill>
                  <a:schemeClr val="tx1"/>
                </a:solidFill>
              </a:rPr>
            </a:br>
            <a:r>
              <a:rPr lang="en-US" sz="4600">
                <a:solidFill>
                  <a:schemeClr val="tx1"/>
                </a:solidFill>
              </a:rPr>
              <a:t>for </a:t>
            </a:r>
            <a:r>
              <a:rPr lang="en-US" sz="4600" i="1">
                <a:solidFill>
                  <a:schemeClr val="tx1"/>
                </a:solidFill>
              </a:rPr>
              <a:t>Feedback </a:t>
            </a:r>
            <a:r>
              <a:rPr lang="en-US" sz="4600">
                <a:solidFill>
                  <a:schemeClr val="tx1"/>
                </a:solidFill>
              </a:rPr>
              <a:t>(cont.)</a:t>
            </a:r>
            <a:endParaRPr lang="en-US" sz="4600" i="1" u="sng">
              <a:solidFill>
                <a:schemeClr val="tx1"/>
              </a:solidFill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0750" y="1763486"/>
            <a:ext cx="4449307" cy="4978400"/>
          </a:xfrm>
          <a:noFill/>
          <a:ln/>
        </p:spPr>
        <p:txBody>
          <a:bodyPr/>
          <a:lstStyle/>
          <a:p>
            <a:pPr marL="609600" indent="-609600">
              <a:buFont typeface="Wingdings" pitchFamily="2" charset="2"/>
              <a:buChar char="m"/>
            </a:pPr>
            <a:r>
              <a:rPr lang="en-US" dirty="0"/>
              <a:t>Where there are many questions regarding feedback, these three can be used to affect </a:t>
            </a:r>
            <a:r>
              <a:rPr lang="en-US" u="sng" dirty="0"/>
              <a:t>future performance</a:t>
            </a:r>
          </a:p>
          <a:p>
            <a:pPr marL="609600" indent="-609600">
              <a:buFont typeface="Wingdings" pitchFamily="2" charset="2"/>
              <a:buChar char="m"/>
            </a:pPr>
            <a:r>
              <a:rPr lang="en-US" dirty="0"/>
              <a:t>Use feedback </a:t>
            </a:r>
            <a:r>
              <a:rPr lang="en-US" u="sng" dirty="0"/>
              <a:t>often</a:t>
            </a:r>
          </a:p>
          <a:p>
            <a:pPr marL="1103313" lvl="1" indent="-533400">
              <a:buFont typeface="Wingdings" pitchFamily="2" charset="2"/>
              <a:buChar char="m"/>
            </a:pPr>
            <a:r>
              <a:rPr lang="en-US" dirty="0"/>
              <a:t>Generates positive learning </a:t>
            </a:r>
          </a:p>
          <a:p>
            <a:pPr marL="1103313" lvl="1" indent="-533400">
              <a:buFont typeface="Wingdings" pitchFamily="2" charset="2"/>
              <a:buNone/>
            </a:pPr>
            <a:r>
              <a:rPr lang="en-US" dirty="0"/>
              <a:t>	and improved performance </a:t>
            </a:r>
          </a:p>
          <a:p>
            <a:pPr marL="1103313" lvl="1" indent="-533400">
              <a:buFont typeface="Wingdings" pitchFamily="2" charset="2"/>
              <a:buNone/>
            </a:pPr>
            <a:r>
              <a:rPr lang="en-US" dirty="0"/>
              <a:t>	for the future</a:t>
            </a:r>
          </a:p>
        </p:txBody>
      </p:sp>
      <p:pic>
        <p:nvPicPr>
          <p:cNvPr id="7170" name="Picture 2" descr="http://t0.gstatic.com/images?q=tbn:ANd9GcSd7x_xSB88tTxSnddffKYEH2J1Os4T63c7KF_AJw32dCtae0gsNQ:us.123rf.com/400wm/400/400/arcady31/arcady311202/arcady31120200055/12414994-thumbs-up-and-down-feedback-buttons-vector-illustrat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741" y="2588532"/>
            <a:ext cx="4494471" cy="299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nimBg="1"/>
      <p:bldP spid="1218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5" y="290513"/>
            <a:ext cx="8278813" cy="1431925"/>
          </a:xfrm>
          <a:noFill/>
          <a:ln/>
        </p:spPr>
        <p:txBody>
          <a:bodyPr anchor="ctr">
            <a:normAutofit fontScale="90000"/>
          </a:bodyPr>
          <a:lstStyle/>
          <a:p>
            <a:r>
              <a:rPr lang="en-US" sz="4800">
                <a:solidFill>
                  <a:schemeClr val="tx1"/>
                </a:solidFill>
              </a:rPr>
              <a:t>Is Coaching a Universal </a:t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>Skill Set?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05429"/>
            <a:ext cx="8802914" cy="4876800"/>
          </a:xfrm>
          <a:noFill/>
          <a:ln/>
        </p:spPr>
        <p:txBody>
          <a:bodyPr/>
          <a:lstStyle/>
          <a:p>
            <a:pPr marL="609600" indent="-609600">
              <a:buFont typeface="Wingdings" pitchFamily="2" charset="2"/>
              <a:buChar char="m"/>
            </a:pPr>
            <a:r>
              <a:rPr lang="en-US" sz="2800" dirty="0"/>
              <a:t>YES! Coaching is </a:t>
            </a:r>
            <a:r>
              <a:rPr lang="en-US" sz="2800" u="sng" dirty="0"/>
              <a:t>universal</a:t>
            </a:r>
            <a:r>
              <a:rPr lang="en-US" sz="2800" dirty="0"/>
              <a:t> in application</a:t>
            </a:r>
          </a:p>
          <a:p>
            <a:pPr marL="609600" indent="-609600">
              <a:buFont typeface="Wingdings" pitchFamily="2" charset="2"/>
              <a:buChar char="m"/>
            </a:pPr>
            <a:r>
              <a:rPr lang="en-US" sz="2800" dirty="0"/>
              <a:t>We are </a:t>
            </a:r>
            <a:r>
              <a:rPr lang="en-US" sz="2800" u="sng" dirty="0"/>
              <a:t>all coaches</a:t>
            </a:r>
            <a:endParaRPr lang="en-US" sz="2800" dirty="0"/>
          </a:p>
          <a:p>
            <a:pPr marL="1103313" lvl="1" indent="-533400">
              <a:buFont typeface="Wingdings" pitchFamily="2" charset="2"/>
              <a:buChar char="m"/>
            </a:pPr>
            <a:r>
              <a:rPr lang="en-US" sz="2400" dirty="0"/>
              <a:t>Opportunity to coach in all aspects of life</a:t>
            </a:r>
          </a:p>
          <a:p>
            <a:pPr marL="1103313" lvl="1" indent="-533400">
              <a:buFont typeface="Wingdings" pitchFamily="2" charset="2"/>
              <a:buChar char="m"/>
            </a:pPr>
            <a:r>
              <a:rPr lang="en-US" sz="2400" dirty="0"/>
              <a:t>Mostly to whom we </a:t>
            </a:r>
            <a:r>
              <a:rPr lang="en-US" sz="2400" u="sng" dirty="0"/>
              <a:t>work</a:t>
            </a:r>
            <a:r>
              <a:rPr lang="en-US" sz="2400" dirty="0"/>
              <a:t> with and </a:t>
            </a:r>
            <a:r>
              <a:rPr lang="en-US" sz="2400" u="sng" dirty="0"/>
              <a:t>care</a:t>
            </a:r>
            <a:r>
              <a:rPr lang="en-US" sz="2400" dirty="0"/>
              <a:t> for</a:t>
            </a:r>
          </a:p>
          <a:p>
            <a:pPr marL="1103313" lvl="1" indent="-533400">
              <a:buFont typeface="Wingdings" pitchFamily="2" charset="2"/>
              <a:buChar char="m"/>
            </a:pPr>
            <a:r>
              <a:rPr lang="en-US" sz="2400" dirty="0"/>
              <a:t>Look where can you help </a:t>
            </a:r>
            <a:r>
              <a:rPr lang="en-US" sz="2400" u="sng" dirty="0"/>
              <a:t>facilitate</a:t>
            </a:r>
            <a:r>
              <a:rPr lang="en-US" sz="2400" dirty="0"/>
              <a:t> performance of others.</a:t>
            </a:r>
          </a:p>
          <a:p>
            <a:pPr marL="1103313" lvl="1" indent="-533400">
              <a:buFont typeface="Wingdings" pitchFamily="2" charset="2"/>
              <a:buChar char="m"/>
            </a:pPr>
            <a:r>
              <a:rPr lang="en-US" sz="2400" dirty="0"/>
              <a:t>Most people’s answers to problems lie within themselves</a:t>
            </a:r>
          </a:p>
          <a:p>
            <a:pPr marL="1103313" lvl="1" indent="-533400">
              <a:buFont typeface="Wingdings" pitchFamily="2" charset="2"/>
              <a:buChar char="m"/>
            </a:pPr>
            <a:r>
              <a:rPr lang="en-US" sz="2400" u="sng" dirty="0" smtClean="0"/>
              <a:t>Practice your skill</a:t>
            </a:r>
            <a:r>
              <a:rPr lang="en-US" sz="2400" dirty="0" smtClean="0"/>
              <a:t> of coaching</a:t>
            </a:r>
            <a:r>
              <a:rPr lang="en-US" sz="2400" dirty="0"/>
              <a:t>!  YOU will become a better leader, and </a:t>
            </a:r>
            <a:r>
              <a:rPr lang="en-US" sz="2400" b="1" dirty="0" smtClean="0">
                <a:latin typeface="Bradley Hand ITC" pitchFamily="66" charset="0"/>
              </a:rPr>
              <a:t>g</a:t>
            </a:r>
            <a:r>
              <a:rPr lang="en-US" sz="3600" b="1" dirty="0" smtClean="0">
                <a:latin typeface="Bradley Hand ITC" pitchFamily="66" charset="0"/>
              </a:rPr>
              <a:t>r</a:t>
            </a:r>
            <a:r>
              <a:rPr lang="en-US" sz="4800" b="1" dirty="0" smtClean="0">
                <a:latin typeface="Bradley Hand ITC" pitchFamily="66" charset="0"/>
              </a:rPr>
              <a:t>o</a:t>
            </a:r>
            <a:r>
              <a:rPr lang="en-US" sz="6000" b="1" dirty="0" smtClean="0">
                <a:latin typeface="Bradley Hand ITC" pitchFamily="66" charset="0"/>
              </a:rPr>
              <a:t>w</a:t>
            </a:r>
            <a:r>
              <a:rPr lang="en-US" sz="2400" b="1" dirty="0" smtClean="0">
                <a:latin typeface="Comic Sans MS" pitchFamily="66" charset="0"/>
              </a:rPr>
              <a:t>. </a:t>
            </a:r>
            <a:r>
              <a:rPr lang="en-US" sz="2400" dirty="0" smtClean="0"/>
              <a:t>yourself</a:t>
            </a:r>
            <a:r>
              <a:rPr lang="en-US" sz="2400" dirty="0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animBg="1"/>
      <p:bldP spid="1228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81920" y="324304"/>
            <a:ext cx="8255000" cy="1431925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tx1"/>
                </a:solidFill>
              </a:rPr>
              <a:t>What is </a:t>
            </a:r>
            <a:r>
              <a:rPr lang="en-US" sz="6000" dirty="0">
                <a:solidFill>
                  <a:schemeClr val="tx1"/>
                </a:solidFill>
              </a:rPr>
              <a:t>Coaching</a:t>
            </a:r>
            <a:r>
              <a:rPr lang="en-US" sz="66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" y="1620157"/>
            <a:ext cx="6734627" cy="4991100"/>
          </a:xfrm>
        </p:spPr>
        <p:txBody>
          <a:bodyPr>
            <a:normAutofit/>
          </a:bodyPr>
          <a:lstStyle/>
          <a:p>
            <a:pPr marL="455613" indent="-455613">
              <a:lnSpc>
                <a:spcPct val="90000"/>
              </a:lnSpc>
              <a:buFont typeface="Wingdings" pitchFamily="2" charset="2"/>
              <a:buChar char="m"/>
            </a:pPr>
            <a:r>
              <a:rPr lang="en-US" sz="2400" dirty="0"/>
              <a:t>Coaching is usually associated </a:t>
            </a:r>
            <a:r>
              <a:rPr lang="en-US" sz="2400" dirty="0" smtClean="0"/>
              <a:t>with sports</a:t>
            </a:r>
            <a:r>
              <a:rPr lang="en-US" sz="2400" dirty="0"/>
              <a:t>. </a:t>
            </a:r>
          </a:p>
          <a:p>
            <a:pPr marL="855663" lvl="1">
              <a:lnSpc>
                <a:spcPct val="90000"/>
              </a:lnSpc>
              <a:buFont typeface="Wingdings" pitchFamily="2" charset="2"/>
              <a:buChar char="m"/>
            </a:pPr>
            <a:r>
              <a:rPr lang="en-US" sz="2000" dirty="0"/>
              <a:t>In business, coaching means</a:t>
            </a:r>
            <a:r>
              <a:rPr lang="en-US" sz="2000" u="sng" dirty="0"/>
              <a:t> personal achievement and excellence</a:t>
            </a:r>
            <a:r>
              <a:rPr lang="en-US" sz="2000" dirty="0"/>
              <a:t> within any “meaningful life arena</a:t>
            </a:r>
            <a:r>
              <a:rPr lang="en-US" sz="2000" dirty="0" smtClean="0"/>
              <a:t>”</a:t>
            </a:r>
            <a:endParaRPr lang="en-US" sz="2400" dirty="0"/>
          </a:p>
          <a:p>
            <a:pPr marL="455613" indent="-455613">
              <a:lnSpc>
                <a:spcPct val="90000"/>
              </a:lnSpc>
              <a:buFont typeface="Wingdings" pitchFamily="2" charset="2"/>
              <a:buChar char="m"/>
            </a:pPr>
            <a:r>
              <a:rPr lang="en-US" sz="2400" dirty="0"/>
              <a:t>Defined as a process by which an individual works with another to </a:t>
            </a:r>
            <a:r>
              <a:rPr lang="en-US" sz="2400" u="sng" dirty="0"/>
              <a:t>facilitate higher level performance</a:t>
            </a:r>
            <a:endParaRPr lang="en-US" sz="2400" dirty="0"/>
          </a:p>
          <a:p>
            <a:pPr marL="855663" lvl="1">
              <a:lnSpc>
                <a:spcPct val="90000"/>
              </a:lnSpc>
              <a:buFont typeface="Wingdings" pitchFamily="2" charset="2"/>
              <a:buChar char="m"/>
            </a:pPr>
            <a:r>
              <a:rPr lang="en-US" sz="2000" dirty="0"/>
              <a:t>Coaching is directly connected to leadership</a:t>
            </a:r>
          </a:p>
          <a:p>
            <a:pPr marL="855663" lvl="1">
              <a:lnSpc>
                <a:spcPct val="90000"/>
              </a:lnSpc>
              <a:buFont typeface="Wingdings" pitchFamily="2" charset="2"/>
              <a:buChar char="m"/>
            </a:pPr>
            <a:r>
              <a:rPr lang="en-US" sz="2000" dirty="0"/>
              <a:t>It is about Pulling</a:t>
            </a:r>
            <a:r>
              <a:rPr lang="en-US" sz="2000" u="sng" dirty="0"/>
              <a:t> </a:t>
            </a:r>
            <a:r>
              <a:rPr lang="en-US" sz="2000" dirty="0"/>
              <a:t>out the best in individuals</a:t>
            </a:r>
          </a:p>
          <a:p>
            <a:pPr marL="855663" lvl="1">
              <a:lnSpc>
                <a:spcPct val="90000"/>
              </a:lnSpc>
              <a:buFont typeface="Wingdings" pitchFamily="2" charset="2"/>
              <a:buChar char="m"/>
            </a:pPr>
            <a:r>
              <a:rPr lang="en-US" sz="2000" dirty="0"/>
              <a:t>Not just directing</a:t>
            </a:r>
            <a:r>
              <a:rPr lang="en-US" sz="2000" u="sng" dirty="0"/>
              <a:t> </a:t>
            </a:r>
            <a:r>
              <a:rPr lang="en-US" sz="2000" dirty="0"/>
              <a:t>them in what to </a:t>
            </a:r>
            <a:r>
              <a:rPr lang="en-US" sz="2000" dirty="0" smtClean="0"/>
              <a:t>do</a:t>
            </a:r>
            <a:endParaRPr lang="en-US" sz="2000" dirty="0"/>
          </a:p>
          <a:p>
            <a:pPr marL="455613" indent="-455613">
              <a:lnSpc>
                <a:spcPct val="90000"/>
              </a:lnSpc>
              <a:buFont typeface="Wingdings" pitchFamily="2" charset="2"/>
              <a:buChar char="m"/>
            </a:pPr>
            <a:r>
              <a:rPr lang="en-US" sz="2400" dirty="0"/>
              <a:t>Coaching is about helping individuals and teams discover their true potential.</a:t>
            </a:r>
          </a:p>
        </p:txBody>
      </p:sp>
      <p:pic>
        <p:nvPicPr>
          <p:cNvPr id="2050" name="Picture 2" descr="http://t1.gstatic.com/images?q=tbn:ANd9GcQC0YYtGuJYhdkh46ok48t1N2S4QP5qifZumo5HVm8Hqmkw4Wje:articles.elitefts.com/wp-content/uploads/2011/02/coaching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800" y="4426857"/>
            <a:ext cx="2417057" cy="2253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334963"/>
            <a:ext cx="8255000" cy="1431925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How does Coaching Differ from other Helping Professions?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66900"/>
            <a:ext cx="5653768" cy="4991100"/>
          </a:xfrm>
        </p:spPr>
        <p:txBody>
          <a:bodyPr>
            <a:normAutofit fontScale="85000" lnSpcReduction="20000"/>
          </a:bodyPr>
          <a:lstStyle/>
          <a:p>
            <a:pPr marL="533400" indent="-533400">
              <a:buFont typeface="Wingdings" pitchFamily="2" charset="2"/>
              <a:buChar char="m"/>
            </a:pPr>
            <a:r>
              <a:rPr lang="en-US" sz="3000" dirty="0"/>
              <a:t>Coaching is one of the most modern approaches in developing potential</a:t>
            </a:r>
          </a:p>
          <a:p>
            <a:pPr marL="1027113" lvl="1" indent="-457200">
              <a:buFont typeface="Wingdings" pitchFamily="2" charset="2"/>
              <a:buChar char="m"/>
            </a:pPr>
            <a:r>
              <a:rPr lang="en-US" sz="2600" dirty="0"/>
              <a:t>Coaching focuses on </a:t>
            </a:r>
            <a:r>
              <a:rPr lang="en-US" sz="2600" u="sng" dirty="0"/>
              <a:t>positive aspects</a:t>
            </a:r>
            <a:r>
              <a:rPr lang="en-US" sz="2600" dirty="0"/>
              <a:t> of behavior compared to “</a:t>
            </a:r>
            <a:r>
              <a:rPr lang="en-US" sz="2600" u="sng" dirty="0"/>
              <a:t>problem-based</a:t>
            </a:r>
            <a:r>
              <a:rPr lang="en-US" sz="2600" dirty="0"/>
              <a:t>” or pathological approaches</a:t>
            </a:r>
          </a:p>
          <a:p>
            <a:pPr marL="1350963" lvl="2" indent="-381000">
              <a:buFont typeface="Wingdings" pitchFamily="2" charset="2"/>
              <a:buChar char="m"/>
            </a:pPr>
            <a:r>
              <a:rPr lang="en-US" sz="2100" dirty="0"/>
              <a:t>Pathological approaches (problem based):</a:t>
            </a:r>
          </a:p>
          <a:p>
            <a:pPr marL="1714500" lvl="3" indent="-342900">
              <a:buFont typeface="Wingdings" pitchFamily="2" charset="2"/>
              <a:buChar char="m"/>
            </a:pPr>
            <a:r>
              <a:rPr lang="en-US" sz="1900" dirty="0"/>
              <a:t>Can be seen in </a:t>
            </a:r>
            <a:r>
              <a:rPr lang="en-US" sz="1900" u="sng" dirty="0"/>
              <a:t>Psychiatry</a:t>
            </a:r>
            <a:r>
              <a:rPr lang="en-US" sz="1900" dirty="0"/>
              <a:t>; also in </a:t>
            </a:r>
            <a:r>
              <a:rPr lang="en-US" sz="1900" u="sng" dirty="0"/>
              <a:t>Psychology </a:t>
            </a:r>
            <a:r>
              <a:rPr lang="en-US" sz="1900" dirty="0"/>
              <a:t>as well as social work </a:t>
            </a:r>
            <a:endParaRPr lang="en-US" sz="1900" u="sng" dirty="0"/>
          </a:p>
          <a:p>
            <a:pPr marL="533400" indent="-533400">
              <a:buFont typeface="Wingdings" pitchFamily="2" charset="2"/>
              <a:buChar char="m"/>
            </a:pPr>
            <a:r>
              <a:rPr lang="en-US" sz="3000" dirty="0"/>
              <a:t>In contrast, coaching </a:t>
            </a:r>
            <a:r>
              <a:rPr lang="en-US" sz="3000" dirty="0" smtClean="0"/>
              <a:t>takes a more </a:t>
            </a:r>
            <a:r>
              <a:rPr lang="en-US" sz="3000" u="sng" dirty="0"/>
              <a:t>positive</a:t>
            </a:r>
            <a:r>
              <a:rPr lang="en-US" sz="3000" dirty="0"/>
              <a:t> and </a:t>
            </a:r>
            <a:r>
              <a:rPr lang="en-US" sz="3000" u="sng" dirty="0" smtClean="0"/>
              <a:t>proactive</a:t>
            </a:r>
            <a:r>
              <a:rPr lang="en-US" sz="3000" dirty="0" smtClean="0"/>
              <a:t>  approach – </a:t>
            </a:r>
          </a:p>
          <a:p>
            <a:pPr marL="533400" indent="-533400">
              <a:buFont typeface="Wingdings" pitchFamily="2" charset="2"/>
              <a:buChar char="m"/>
            </a:pPr>
            <a:r>
              <a:rPr lang="en-US" sz="3000" dirty="0" smtClean="0"/>
              <a:t>It is a </a:t>
            </a:r>
            <a:r>
              <a:rPr lang="en-US" sz="3000" u="sng" dirty="0" smtClean="0"/>
              <a:t>new way of thinking</a:t>
            </a:r>
            <a:endParaRPr lang="en-US" sz="3000" u="sng" dirty="0"/>
          </a:p>
        </p:txBody>
      </p:sp>
      <p:pic>
        <p:nvPicPr>
          <p:cNvPr id="3074" name="Picture 2" descr="http://t2.gstatic.com/images?q=tbn:ANd9GcR2tuOsTGt4NhzvUbcQ-DWDSPeJkELHWIZWNivrQLXi1SCOrhLI:www.tlcneighborhood.com/images/17_11_coach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657" y="2402115"/>
            <a:ext cx="3374571" cy="337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304800"/>
            <a:ext cx="8280400" cy="143192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What are the Two Coaching Paradigms?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9713" y="1841500"/>
            <a:ext cx="8715375" cy="501650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Font typeface="Wingdings" pitchFamily="2" charset="2"/>
              <a:buChar char="m"/>
            </a:pPr>
            <a:r>
              <a:rPr lang="en-US" sz="4000" dirty="0"/>
              <a:t>Two different </a:t>
            </a:r>
            <a:r>
              <a:rPr lang="en-US" sz="4000" dirty="0" smtClean="0"/>
              <a:t>mindsets </a:t>
            </a:r>
            <a:r>
              <a:rPr lang="en-US" sz="4000" dirty="0"/>
              <a:t>dominate:</a:t>
            </a:r>
          </a:p>
          <a:p>
            <a:pPr marL="1027113" lvl="1" indent="-457200">
              <a:buFont typeface="Wingdings" pitchFamily="2" charset="2"/>
              <a:buChar char="m"/>
            </a:pPr>
            <a:r>
              <a:rPr lang="en-US" sz="3600" b="1" dirty="0"/>
              <a:t>First</a:t>
            </a:r>
            <a:r>
              <a:rPr lang="en-US" sz="3600" dirty="0"/>
              <a:t> is: </a:t>
            </a:r>
            <a:r>
              <a:rPr lang="en-US" sz="3600" u="sng" dirty="0"/>
              <a:t>Knowledge-based</a:t>
            </a:r>
            <a:r>
              <a:rPr lang="en-US" sz="3600" dirty="0"/>
              <a:t> coaching</a:t>
            </a:r>
          </a:p>
          <a:p>
            <a:pPr marL="1350963" lvl="2" indent="-381000">
              <a:buFont typeface="Wingdings" pitchFamily="2" charset="2"/>
              <a:buChar char="m"/>
            </a:pPr>
            <a:r>
              <a:rPr lang="en-US" sz="3200" dirty="0"/>
              <a:t>Similar to directive management</a:t>
            </a:r>
          </a:p>
          <a:p>
            <a:pPr marL="1350963" lvl="2" indent="-381000">
              <a:buFont typeface="Wingdings" pitchFamily="2" charset="2"/>
              <a:buChar char="m"/>
            </a:pPr>
            <a:r>
              <a:rPr lang="en-US" sz="3200" dirty="0"/>
              <a:t>Referred as the “</a:t>
            </a:r>
            <a:r>
              <a:rPr lang="en-US" sz="3200" u="sng" dirty="0"/>
              <a:t>expert</a:t>
            </a:r>
            <a:r>
              <a:rPr lang="en-US" sz="3200" dirty="0"/>
              <a:t>” model of coaching</a:t>
            </a:r>
          </a:p>
          <a:p>
            <a:pPr marL="1714500" lvl="3" indent="-342900">
              <a:buFont typeface="Wingdings" pitchFamily="2" charset="2"/>
              <a:buChar char="m"/>
            </a:pPr>
            <a:r>
              <a:rPr lang="en-US" sz="2800" dirty="0"/>
              <a:t>Expert model often done with good intentions</a:t>
            </a:r>
          </a:p>
          <a:p>
            <a:pPr marL="2171700" lvl="4" indent="-342900">
              <a:buFont typeface="Wingdings" pitchFamily="2" charset="2"/>
              <a:buChar char="m"/>
            </a:pPr>
            <a:r>
              <a:rPr lang="en-US" sz="2800" dirty="0"/>
              <a:t>Coach seeks to ensure performers receive all of the </a:t>
            </a:r>
            <a:r>
              <a:rPr lang="en-US" sz="2800" u="sng" dirty="0"/>
              <a:t>knowledge, insight, and skills </a:t>
            </a:r>
            <a:r>
              <a:rPr lang="en-US" sz="2800" dirty="0"/>
              <a:t>necessary for high performance</a:t>
            </a:r>
            <a:endParaRPr lang="en-US" sz="28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304800"/>
            <a:ext cx="8255000" cy="143192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What are the Two Coaching Paradigms? (cont.)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866900"/>
            <a:ext cx="6502400" cy="49911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m"/>
            </a:pPr>
            <a:r>
              <a:rPr lang="en-US" sz="3600" dirty="0"/>
              <a:t>However there is a problem with knowledge based coaching: </a:t>
            </a:r>
          </a:p>
          <a:p>
            <a:pPr lvl="1">
              <a:buFont typeface="Wingdings" pitchFamily="2" charset="2"/>
              <a:buChar char="m"/>
            </a:pPr>
            <a:r>
              <a:rPr lang="en-US" sz="3200" dirty="0"/>
              <a:t>Creates </a:t>
            </a:r>
            <a:r>
              <a:rPr lang="en-US" sz="3200" u="sng" dirty="0"/>
              <a:t>dependent relationship</a:t>
            </a:r>
            <a:r>
              <a:rPr lang="en-US" sz="3200" dirty="0"/>
              <a:t> between coach and performer</a:t>
            </a:r>
          </a:p>
          <a:p>
            <a:pPr lvl="1">
              <a:buFont typeface="Wingdings" pitchFamily="2" charset="2"/>
              <a:buChar char="m"/>
            </a:pPr>
            <a:r>
              <a:rPr lang="en-US" sz="3200" dirty="0"/>
              <a:t>Also can have negative effects</a:t>
            </a:r>
          </a:p>
          <a:p>
            <a:pPr lvl="2">
              <a:buFont typeface="Wingdings" pitchFamily="2" charset="2"/>
              <a:buChar char="m"/>
            </a:pPr>
            <a:r>
              <a:rPr lang="en-US" sz="2800" dirty="0"/>
              <a:t>Decreasing performance because of inability to translate or understand </a:t>
            </a:r>
            <a:r>
              <a:rPr lang="en-US" sz="2800" dirty="0" smtClean="0"/>
              <a:t>information </a:t>
            </a:r>
            <a:r>
              <a:rPr lang="en-US" sz="2800" dirty="0"/>
              <a:t>given</a:t>
            </a:r>
          </a:p>
        </p:txBody>
      </p:sp>
      <p:pic>
        <p:nvPicPr>
          <p:cNvPr id="4098" name="Picture 2" descr="http://t2.gstatic.com/images?q=tbn:ANd9GcQre7N7rKhVtgXTsysdDo2jvcM2R9flH0xBHTL73xX8SRCq1sQM:whyfiles.org/wp-content/uploads/2012/05/coach4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927" y="2286000"/>
            <a:ext cx="2694330" cy="402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319088"/>
            <a:ext cx="8266113" cy="143192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What are the Two Coaching Paradigms? (cont.)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93888"/>
            <a:ext cx="8949418" cy="4964112"/>
          </a:xfrm>
        </p:spPr>
        <p:txBody>
          <a:bodyPr/>
          <a:lstStyle/>
          <a:p>
            <a:pPr marL="455613" indent="-455613">
              <a:buFont typeface="Wingdings" pitchFamily="2" charset="2"/>
              <a:buChar char="m"/>
            </a:pPr>
            <a:r>
              <a:rPr lang="en-US" dirty="0"/>
              <a:t>Second is the  </a:t>
            </a:r>
            <a:r>
              <a:rPr lang="en-US" u="sng" dirty="0"/>
              <a:t>facilitative coach</a:t>
            </a:r>
            <a:r>
              <a:rPr lang="en-US" dirty="0"/>
              <a:t>:</a:t>
            </a:r>
          </a:p>
          <a:p>
            <a:pPr marL="855663" lvl="1">
              <a:buFont typeface="Wingdings" pitchFamily="2" charset="2"/>
              <a:buChar char="m"/>
            </a:pPr>
            <a:r>
              <a:rPr lang="en-US" dirty="0"/>
              <a:t>Recognizes that the responsibility and answers to one’s performance problems are </a:t>
            </a:r>
            <a:r>
              <a:rPr lang="en-US" i="1" u="sng" dirty="0"/>
              <a:t>inside of the performer</a:t>
            </a:r>
          </a:p>
          <a:p>
            <a:pPr marL="855663" lvl="1">
              <a:buFont typeface="Wingdings" pitchFamily="2" charset="2"/>
              <a:buChar char="m"/>
            </a:pPr>
            <a:r>
              <a:rPr lang="en-US" dirty="0"/>
              <a:t>We must “think” how performances are generated then utilize the proper processes to facilitate to desired performance</a:t>
            </a:r>
          </a:p>
        </p:txBody>
      </p:sp>
      <p:pic>
        <p:nvPicPr>
          <p:cNvPr id="5122" name="Picture 2" descr="http://t3.gstatic.com/images?q=tbn:ANd9GcRlASyuZZUhJkBi0TMfqnAkEk7JR8OUP5fOiaCryHDKPDrgE0dAwQ:www.sohosalescoaching.com/wp-content/uploads/2013/03/coaching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717" y="3746500"/>
            <a:ext cx="4354740" cy="287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304800"/>
            <a:ext cx="8237537" cy="1431925"/>
          </a:xfrm>
          <a:noFill/>
          <a:ln/>
        </p:spPr>
        <p:txBody>
          <a:bodyPr anchor="ctr"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A Useful Coaching Model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12992"/>
            <a:ext cx="6357257" cy="5006975"/>
          </a:xfrm>
          <a:noFill/>
          <a:ln/>
        </p:spPr>
        <p:txBody>
          <a:bodyPr/>
          <a:lstStyle/>
          <a:p>
            <a:pPr marL="609600" indent="-609600">
              <a:buFont typeface="Wingdings" pitchFamily="2" charset="2"/>
              <a:buChar char="m"/>
            </a:pPr>
            <a:r>
              <a:rPr lang="en-US" dirty="0"/>
              <a:t>First, coaching is a </a:t>
            </a:r>
            <a:r>
              <a:rPr lang="en-US" u="sng" dirty="0"/>
              <a:t>complex process</a:t>
            </a:r>
            <a:r>
              <a:rPr lang="en-US" dirty="0"/>
              <a:t> but involves simple steps</a:t>
            </a:r>
          </a:p>
          <a:p>
            <a:pPr marL="609600" indent="-609600">
              <a:buFont typeface="Wingdings" pitchFamily="2" charset="2"/>
              <a:buChar char="m"/>
            </a:pPr>
            <a:r>
              <a:rPr lang="en-US" dirty="0"/>
              <a:t>There are four steps:</a:t>
            </a:r>
          </a:p>
          <a:p>
            <a:pPr marL="1103313" lvl="1" indent="-533400">
              <a:buFont typeface="Wingdings" pitchFamily="2" charset="2"/>
              <a:buChar char="m"/>
            </a:pPr>
            <a:r>
              <a:rPr lang="en-US" u="sng" dirty="0"/>
              <a:t>Setting </a:t>
            </a:r>
            <a:r>
              <a:rPr lang="en-US" b="1" u="sng" dirty="0"/>
              <a:t>g</a:t>
            </a:r>
            <a:r>
              <a:rPr lang="en-US" u="sng" dirty="0"/>
              <a:t>oals</a:t>
            </a:r>
          </a:p>
          <a:p>
            <a:pPr marL="1103313" lvl="1" indent="-533400">
              <a:buFont typeface="Wingdings" pitchFamily="2" charset="2"/>
              <a:buChar char="m"/>
            </a:pPr>
            <a:r>
              <a:rPr lang="en-US" dirty="0"/>
              <a:t>Understanding the person’s </a:t>
            </a:r>
            <a:r>
              <a:rPr lang="en-US" b="1" u="sng" dirty="0"/>
              <a:t>r</a:t>
            </a:r>
            <a:r>
              <a:rPr lang="en-US" u="sng" dirty="0"/>
              <a:t>eality</a:t>
            </a:r>
          </a:p>
          <a:p>
            <a:pPr marL="1103313" lvl="1" indent="-533400">
              <a:buFont typeface="Wingdings" pitchFamily="2" charset="2"/>
              <a:buChar char="m"/>
            </a:pPr>
            <a:r>
              <a:rPr lang="en-US" dirty="0"/>
              <a:t>Generating </a:t>
            </a:r>
            <a:r>
              <a:rPr lang="en-US" b="1" u="sng" dirty="0"/>
              <a:t>o</a:t>
            </a:r>
            <a:r>
              <a:rPr lang="en-US" u="sng" dirty="0"/>
              <a:t>ptions</a:t>
            </a:r>
          </a:p>
          <a:p>
            <a:pPr marL="1103313" lvl="1" indent="-533400">
              <a:buFont typeface="Wingdings" pitchFamily="2" charset="2"/>
              <a:buChar char="m"/>
            </a:pPr>
            <a:r>
              <a:rPr lang="en-US" dirty="0"/>
              <a:t>Organizing a </a:t>
            </a:r>
            <a:r>
              <a:rPr lang="en-US" b="1" u="sng" dirty="0"/>
              <a:t>w</a:t>
            </a:r>
            <a:r>
              <a:rPr lang="en-US" u="sng" dirty="0"/>
              <a:t>ay </a:t>
            </a:r>
            <a:r>
              <a:rPr lang="en-US" u="sng" dirty="0" smtClean="0"/>
              <a:t>forward</a:t>
            </a:r>
          </a:p>
          <a:p>
            <a:pPr marL="1103313" lvl="1" indent="-533400">
              <a:buFont typeface="Wingdings" pitchFamily="2" charset="2"/>
              <a:buChar char="m"/>
            </a:pPr>
            <a:endParaRPr lang="en-US" sz="1400" dirty="0"/>
          </a:p>
          <a:p>
            <a:pPr marL="609600" indent="-609600" algn="ctr">
              <a:buFontTx/>
              <a:buNone/>
            </a:pPr>
            <a:r>
              <a:rPr lang="en-US" dirty="0"/>
              <a:t>This is the G.R.O.W. Model</a:t>
            </a:r>
          </a:p>
        </p:txBody>
      </p:sp>
      <p:pic>
        <p:nvPicPr>
          <p:cNvPr id="6" name="Picture 7" descr="coa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5714" y="2630715"/>
            <a:ext cx="2989943" cy="377153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nimBg="1"/>
      <p:bldP spid="1157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66113" cy="1431925"/>
          </a:xfrm>
          <a:noFill/>
          <a:ln/>
        </p:spPr>
        <p:txBody>
          <a:bodyPr anchor="ctr"/>
          <a:lstStyle/>
          <a:p>
            <a:r>
              <a:rPr lang="en-US" sz="4600">
                <a:solidFill>
                  <a:schemeClr val="tx1"/>
                </a:solidFill>
              </a:rPr>
              <a:t>Step 1: Goal setting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6463" y="1851025"/>
            <a:ext cx="8237537" cy="5006975"/>
          </a:xfrm>
          <a:noFill/>
          <a:ln/>
        </p:spPr>
        <p:txBody>
          <a:bodyPr/>
          <a:lstStyle/>
          <a:p>
            <a:pPr marL="609600" indent="-609600">
              <a:buFont typeface="Wingdings" pitchFamily="2" charset="2"/>
              <a:buChar char="m"/>
            </a:pPr>
            <a:r>
              <a:rPr lang="en-US" sz="3600" dirty="0"/>
              <a:t>Setting a goal is important to help keep focus,</a:t>
            </a:r>
          </a:p>
          <a:p>
            <a:pPr marL="1103313" lvl="1" indent="-533400">
              <a:buFont typeface="Wingdings" pitchFamily="2" charset="2"/>
              <a:buChar char="m"/>
            </a:pPr>
            <a:r>
              <a:rPr lang="en-US" sz="3200" dirty="0"/>
              <a:t>Important to be “smart”</a:t>
            </a:r>
            <a:endParaRPr lang="en-US" sz="3000" dirty="0"/>
          </a:p>
          <a:p>
            <a:pPr marL="1427163" lvl="2" indent="-457200">
              <a:buFont typeface="Wingdings" pitchFamily="2" charset="2"/>
              <a:buChar char="m"/>
            </a:pPr>
            <a:r>
              <a:rPr lang="en-US" sz="2800" dirty="0"/>
              <a:t>SMART: </a:t>
            </a:r>
            <a:r>
              <a:rPr lang="en-US" sz="2800" u="sng" dirty="0"/>
              <a:t>Specific, </a:t>
            </a:r>
            <a:r>
              <a:rPr lang="en-US" sz="2800" u="sng" dirty="0" smtClean="0"/>
              <a:t>Measurable Accountable </a:t>
            </a:r>
            <a:r>
              <a:rPr lang="en-US" sz="2800" u="sng" dirty="0"/>
              <a:t>to, Realistic, and </a:t>
            </a:r>
            <a:r>
              <a:rPr lang="en-US" sz="2800" u="sng" dirty="0" smtClean="0"/>
              <a:t>Timely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goals</a:t>
            </a:r>
          </a:p>
          <a:p>
            <a:pPr marL="1427163" lvl="2" indent="-457200">
              <a:buFont typeface="Wingdings" pitchFamily="2" charset="2"/>
              <a:buChar char="m"/>
            </a:pPr>
            <a:r>
              <a:rPr lang="en-US" sz="2800" dirty="0"/>
              <a:t>When these criteria are used the discussion will be clear, understood, and reasonable in scope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nimBg="1"/>
      <p:bldP spid="1003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304800"/>
            <a:ext cx="8237538" cy="1431925"/>
          </a:xfrm>
          <a:noFill/>
          <a:ln/>
        </p:spPr>
        <p:txBody>
          <a:bodyPr anchor="ctr">
            <a:normAutofit fontScale="90000"/>
          </a:bodyPr>
          <a:lstStyle/>
          <a:p>
            <a:r>
              <a:rPr lang="en-US" sz="4600">
                <a:solidFill>
                  <a:schemeClr val="tx1"/>
                </a:solidFill>
              </a:rPr>
              <a:t>Step 2: Understanding Reality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8686" y="1973943"/>
            <a:ext cx="8592457" cy="4884057"/>
          </a:xfrm>
          <a:noFill/>
          <a:ln/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m"/>
            </a:pPr>
            <a:r>
              <a:rPr lang="en-US" sz="2800" dirty="0"/>
              <a:t>After setting the SMART goal, it is essential to understand your group’s or individuals </a:t>
            </a:r>
            <a:r>
              <a:rPr lang="en-US" sz="2800" u="sng" dirty="0"/>
              <a:t>reality</a:t>
            </a:r>
            <a:endParaRPr lang="en-US" sz="2800" dirty="0"/>
          </a:p>
          <a:p>
            <a:pPr marL="1103313" lvl="1" indent="-533400">
              <a:lnSpc>
                <a:spcPct val="90000"/>
              </a:lnSpc>
              <a:buFont typeface="Wingdings" pitchFamily="2" charset="2"/>
              <a:buChar char="m"/>
            </a:pPr>
            <a:r>
              <a:rPr lang="en-US" sz="2400" dirty="0"/>
              <a:t>This is NOT about solving problems, rather it is </a:t>
            </a:r>
            <a:r>
              <a:rPr lang="en-US" sz="2400"/>
              <a:t>to </a:t>
            </a:r>
            <a:r>
              <a:rPr lang="en-US" sz="2400" u="sng" smtClean="0"/>
              <a:t>helping </a:t>
            </a:r>
            <a:r>
              <a:rPr lang="en-US" sz="2400" u="sng" dirty="0"/>
              <a:t>them think </a:t>
            </a:r>
            <a:r>
              <a:rPr lang="en-US" sz="2400" dirty="0"/>
              <a:t>more clearly and how to solve their own issues, problems, or dilemmas.</a:t>
            </a:r>
          </a:p>
          <a:p>
            <a:pPr marL="1103313" lvl="1" indent="-533400">
              <a:lnSpc>
                <a:spcPct val="90000"/>
              </a:lnSpc>
              <a:buFont typeface="Wingdings" pitchFamily="2" charset="2"/>
              <a:buChar char="m"/>
            </a:pPr>
            <a:r>
              <a:rPr lang="en-US" sz="2400" dirty="0"/>
              <a:t>Practice active listening. Which is taking an “active” role when hearing the issue</a:t>
            </a:r>
          </a:p>
          <a:p>
            <a:pPr marL="1427163" lvl="2" indent="-457200">
              <a:lnSpc>
                <a:spcPct val="90000"/>
              </a:lnSpc>
              <a:buFont typeface="Wingdings" pitchFamily="2" charset="2"/>
              <a:buChar char="m"/>
            </a:pPr>
            <a:r>
              <a:rPr lang="en-US" sz="2000" dirty="0"/>
              <a:t>Able  to repeat back what you heard and do so to their satisfaction</a:t>
            </a:r>
          </a:p>
          <a:p>
            <a:pPr marL="1427163" lvl="2" indent="-457200">
              <a:lnSpc>
                <a:spcPct val="90000"/>
              </a:lnSpc>
              <a:buFont typeface="Wingdings" pitchFamily="2" charset="2"/>
              <a:buChar char="m"/>
            </a:pPr>
            <a:r>
              <a:rPr lang="en-US" sz="2000" dirty="0"/>
              <a:t>Improves the client’s motivation as well as strengthens the relationship with your client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nimBg="1"/>
      <p:bldP spid="116739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9074</TotalTime>
  <Words>874</Words>
  <Application>Microsoft Office PowerPoint</Application>
  <PresentationFormat>On-screen Show (4:3)</PresentationFormat>
  <Paragraphs>121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Book Antiqua</vt:lpstr>
      <vt:lpstr>Bradley Hand ITC</vt:lpstr>
      <vt:lpstr>Calibri</vt:lpstr>
      <vt:lpstr>Century Gothic</vt:lpstr>
      <vt:lpstr>Comic Sans MS</vt:lpstr>
      <vt:lpstr>Wingdings</vt:lpstr>
      <vt:lpstr>Apothecary</vt:lpstr>
      <vt:lpstr>Lesson Fifteen:  Coaching</vt:lpstr>
      <vt:lpstr>What is Coaching?</vt:lpstr>
      <vt:lpstr>How does Coaching Differ from other Helping Professions?</vt:lpstr>
      <vt:lpstr>What are the Two Coaching Paradigms?</vt:lpstr>
      <vt:lpstr>What are the Two Coaching Paradigms? (cont.)</vt:lpstr>
      <vt:lpstr>What are the Two Coaching Paradigms? (cont.)</vt:lpstr>
      <vt:lpstr>A Useful Coaching Model</vt:lpstr>
      <vt:lpstr>Step 1: Goal setting</vt:lpstr>
      <vt:lpstr>Step 2: Understanding Reality</vt:lpstr>
      <vt:lpstr>Step 3: Generating Options</vt:lpstr>
      <vt:lpstr>Step 3: Generating Options (Cont.)</vt:lpstr>
      <vt:lpstr>Step 4: A Way Forward</vt:lpstr>
      <vt:lpstr>Useful Coaching Model (cont.)</vt:lpstr>
      <vt:lpstr>What is a Useful Model  for Feedback</vt:lpstr>
      <vt:lpstr>What is a Useful Model  for Feedback (cont.)</vt:lpstr>
      <vt:lpstr>Is Coaching a Universal  Skill Set?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</dc:title>
  <dc:creator>Nathan Johnson</dc:creator>
  <cp:lastModifiedBy>Angela Larsen</cp:lastModifiedBy>
  <cp:revision>207</cp:revision>
  <dcterms:created xsi:type="dcterms:W3CDTF">2002-01-04T01:20:52Z</dcterms:created>
  <dcterms:modified xsi:type="dcterms:W3CDTF">2018-01-16T17:18:24Z</dcterms:modified>
</cp:coreProperties>
</file>