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5EC4-DBD0-46B6-83C7-2523C73ECCD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4B53F-E230-44C7-AF07-6C0C17CB7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6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CE61-FFD1-48A5-878B-C380378408F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801D-5AB5-4526-ACA7-5FFF5790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9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7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801D-5AB5-4526-ACA7-5FFF5790B1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11/17/2017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" t="19096" r="669" b="27779"/>
          <a:stretch/>
        </p:blipFill>
        <p:spPr>
          <a:xfrm>
            <a:off x="368030" y="381000"/>
            <a:ext cx="7099570" cy="255026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858000" cy="76200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b="1" i="1" kern="0" cap="none" spc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“Give a man a fish and you feed him for a day; teach him how to fish and you feed him for a lifetime</a:t>
            </a:r>
            <a:r>
              <a:rPr lang="en-US" sz="2600" b="1" i="1" kern="0" cap="none" spc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.”—</a:t>
            </a:r>
            <a:r>
              <a:rPr lang="en-US" sz="2200" b="1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Lao </a:t>
            </a:r>
            <a:r>
              <a:rPr lang="en-US" sz="2200" b="1" i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Tzu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3200400"/>
            <a:ext cx="7624895" cy="1219201"/>
          </a:xfrm>
        </p:spPr>
        <p:txBody>
          <a:bodyPr/>
          <a:lstStyle/>
          <a:p>
            <a:r>
              <a:rPr lang="en-US" sz="3600" b="1" i="1" cap="none" smtClean="0">
                <a:latin typeface="Gabriola" pitchFamily="82" charset="0"/>
              </a:rPr>
              <a:t>Lesson One:</a:t>
            </a:r>
            <a:r>
              <a:rPr lang="en-US" sz="4800" b="1" cap="none" dirty="0" smtClean="0">
                <a:latin typeface="Gabriola" pitchFamily="82" charset="0"/>
              </a:rPr>
              <a:t/>
            </a:r>
            <a:br>
              <a:rPr lang="en-US" sz="4800" b="1" cap="none" dirty="0" smtClean="0">
                <a:latin typeface="Gabriola" pitchFamily="82" charset="0"/>
              </a:rPr>
            </a:br>
            <a:r>
              <a:rPr lang="en-US" cap="none" dirty="0" smtClean="0">
                <a:latin typeface="Gabriola" pitchFamily="82" charset="0"/>
              </a:rPr>
              <a:t>History and Definition of Leadership</a:t>
            </a:r>
            <a:endParaRPr lang="en-US" cap="none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Leadership </a:t>
            </a:r>
            <a:r>
              <a:rPr lang="en-US" sz="4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vs. Management—A Difference?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Many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distinctions between managers and leaders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“</a:t>
            </a: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Management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= efficiency, process, regulations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“</a:t>
            </a:r>
            <a:r>
              <a:rPr lang="en-US" sz="26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= risk, creativity, vision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: “Doing the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right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things” vs.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Management: “Doing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things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right.”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can be managers, and managers can become good leaders.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Shepherds and sheepherders.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3282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Are Leaders Born or Made?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You develop into a leader by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acquiring traits, attributes, and experiences over a period of time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60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Good leaders are made,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not born!</a:t>
            </a:r>
          </a:p>
          <a:p>
            <a:pPr>
              <a:lnSpc>
                <a:spcPct val="90000"/>
              </a:lnSpc>
            </a:pPr>
            <a:endParaRPr lang="en-US" sz="260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 best leaders are </a:t>
            </a:r>
            <a:r>
              <a:rPr lang="en-US" sz="26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continually working and studying to improve their leadership skills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60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Consider “Leadership” as a “Work in Progress.”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</a:t>
            </a:r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is </a:t>
            </a:r>
            <a:r>
              <a:rPr lang="en-US" sz="5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Leadership</a:t>
            </a:r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953000"/>
          </a:xfrm>
        </p:spPr>
        <p:txBody>
          <a:bodyPr>
            <a:normAutofit lnSpcReduction="10000"/>
          </a:bodyPr>
          <a:lstStyle/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5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</a:t>
            </a:r>
            <a:r>
              <a:rPr lang="en-US" sz="25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is a complex discipline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best way to study leadership is by looking at popular and most </a:t>
            </a:r>
            <a:r>
              <a:rPr lang="en-US" sz="25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accepted </a:t>
            </a:r>
            <a:r>
              <a:rPr lang="en-US" sz="25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definitions </a:t>
            </a: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well-known leaders.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Various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definitions help appreciate a </a:t>
            </a:r>
            <a:r>
              <a:rPr lang="en-US" sz="25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multitude of factors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that affect leadership</a:t>
            </a: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</a:t>
            </a: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5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No one, single “correct” definition</a:t>
            </a: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  <a:endParaRPr lang="en-US" sz="2500" kern="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Despite various definitions most agree on key concepts that describe a leader.</a:t>
            </a:r>
          </a:p>
          <a:p>
            <a:pPr lvl="1"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1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Trait</a:t>
            </a:r>
            <a:r>
              <a:rPr lang="en-US" sz="21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</a:t>
            </a:r>
            <a:r>
              <a:rPr lang="en-US" sz="21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Ability</a:t>
            </a:r>
            <a:r>
              <a:rPr lang="en-US" sz="21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</a:t>
            </a:r>
            <a:r>
              <a:rPr lang="en-US" sz="21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Skill</a:t>
            </a:r>
            <a:r>
              <a:rPr lang="en-US" sz="21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</a:t>
            </a:r>
            <a:r>
              <a:rPr lang="en-US" sz="21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Behavior</a:t>
            </a:r>
            <a:r>
              <a:rPr lang="en-US" sz="21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</a:t>
            </a:r>
            <a:r>
              <a:rPr lang="en-US" sz="21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Relationship</a:t>
            </a:r>
            <a:r>
              <a:rPr lang="en-US" sz="21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</a:t>
            </a:r>
            <a:r>
              <a:rPr lang="en-US" sz="21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Influence Process</a:t>
            </a:r>
          </a:p>
          <a:p>
            <a:pPr lvl="1" indent="-342900" fontAlgn="base">
              <a:lnSpc>
                <a:spcPct val="90000"/>
              </a:lnSpc>
              <a:spcAft>
                <a:spcPct val="0"/>
              </a:spcAft>
              <a:buClrTx/>
            </a:pPr>
            <a:endParaRPr lang="en-US" sz="2100" kern="0" dirty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8753" r="6659" b="20760"/>
          <a:stretch/>
        </p:blipFill>
        <p:spPr>
          <a:xfrm>
            <a:off x="4724400" y="1729222"/>
            <a:ext cx="4046621" cy="239723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4595446"/>
            <a:ext cx="3200400" cy="165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Our definition: “</a:t>
            </a:r>
            <a:r>
              <a:rPr lang="en-US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Demonstrated ability to influence</a:t>
            </a:r>
            <a:r>
              <a:rPr lang="en-US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others toward a goal.”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1039427"/>
          </a:xfrm>
        </p:spPr>
        <p:txBody>
          <a:bodyPr>
            <a:noAutofit/>
          </a:bodyPr>
          <a:lstStyle/>
          <a:p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Why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is understanding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the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/>
            </a:r>
            <a:b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</a:b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history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of leadership important?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33800" cy="47244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Understanding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of an era to understand how and why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events and societal development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happened. </a:t>
            </a:r>
          </a:p>
          <a:p>
            <a:pPr marL="533400" indent="-533400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We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can look at the past based on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culture and the structure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of a society.</a:t>
            </a:r>
          </a:p>
          <a:p>
            <a:pPr marL="914400" lvl="1" indent="-457200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Seek to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learn from the lessons of the past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914400" lvl="1" indent="-457200"/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Apply what is most applicable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4058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When Did Leadership Begin?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1148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has been studied since the </a:t>
            </a:r>
            <a:r>
              <a:rPr lang="en-US" sz="32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earliest </a:t>
            </a:r>
            <a:r>
              <a:rPr lang="en-US" sz="32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civilizations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Humans have ALWAYS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organized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themselves with some type of structure.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Mayans &amp; Aztecs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Great Wall of China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Moses and Hebrews</a:t>
            </a:r>
          </a:p>
          <a:p>
            <a:pPr lvl="2"/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Ancient Pygmy societies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114300" indent="0">
              <a:buNone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20574" r="23807" b="2653"/>
          <a:stretch/>
        </p:blipFill>
        <p:spPr>
          <a:xfrm>
            <a:off x="414953" y="1866499"/>
            <a:ext cx="4080847" cy="3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How Did Leadership Begin?</a:t>
            </a:r>
            <a:endParaRPr lang="en-US" sz="32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96" y="1807946"/>
            <a:ext cx="4040204" cy="46690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Having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 effective leader was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critical for survival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for early civilizations.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Tribes and nomadic groups.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Qualifications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based on </a:t>
            </a:r>
            <a:r>
              <a:rPr lang="en-US" sz="2800" u="sng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skill, </a:t>
            </a: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strength, size, agility, knowledge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Usually male.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Existed since the beginning of mankind.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21" y="1905000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are the three historical types of leadership?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419600"/>
          </a:xfrm>
        </p:spPr>
        <p:txBody>
          <a:bodyPr>
            <a:normAutofit/>
          </a:bodyPr>
          <a:lstStyle/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Leader-centric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more of a fixture- </a:t>
            </a: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kings and queens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they were born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blood lines 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do not always make good leaders.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men were </a:t>
            </a:r>
            <a:r>
              <a:rPr lang="en-US" sz="2400" u="sng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primarily </a:t>
            </a:r>
            <a:r>
              <a:rPr lang="en-US" sz="24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in control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of government, business, and family units.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Citizens simply followed directions caused segregation of social classes</a:t>
            </a:r>
            <a:r>
              <a:rPr lang="en-US" sz="2400" kern="0" dirty="0">
                <a:solidFill>
                  <a:schemeClr val="tx1"/>
                </a:solidFill>
                <a:latin typeface="Gabriola" pitchFamily="8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3618"/>
          <a:stretch/>
        </p:blipFill>
        <p:spPr>
          <a:xfrm>
            <a:off x="381000" y="1676400"/>
            <a:ext cx="3716222" cy="45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</a:t>
            </a:r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are the three historical types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Follower-centric</a:t>
            </a:r>
            <a:r>
              <a:rPr lang="en-US" sz="35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Because of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technology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more workers needed.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Followers wanted to regain control.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late 1800s, ideas to increase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worker productivity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and boost revenue.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Unwilling to give up total control and give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power to their followers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discovered that increasing the responsibility of workers did in fact increase productivity.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1920s-when supervisors gave </a:t>
            </a: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personal attention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to workers, satisfaction increased.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17678" r="5790" b="9187"/>
          <a:stretch/>
        </p:blipFill>
        <p:spPr>
          <a:xfrm>
            <a:off x="4648200" y="1943501"/>
            <a:ext cx="4182812" cy="29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</a:t>
            </a:r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are the three historical types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419600"/>
          </a:xfrm>
        </p:spPr>
        <p:txBody>
          <a:bodyPr>
            <a:normAutofit fontScale="92500" lnSpcReduction="10000"/>
          </a:bodyPr>
          <a:lstStyle/>
          <a:p>
            <a:pPr marL="533400" indent="-53340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3000" b="1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Situational-centric</a:t>
            </a:r>
            <a:r>
              <a:rPr lang="en-US" sz="30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the 1970s, a growing workforce were </a:t>
            </a: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turning leadership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over to groups, committees, and key employees. 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Focus on flexibility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and recognized that leadership can be seen and described with many different models in mind.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Not always one best way to lead all the time.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Is Leadership a Science </a:t>
            </a:r>
            <a:r>
              <a:rPr lang="en-US" sz="4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o</a:t>
            </a:r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r an Art?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4419600" cy="4495800"/>
          </a:xfrm>
        </p:spPr>
        <p:txBody>
          <a:bodyPr>
            <a:normAutofit/>
          </a:bodyPr>
          <a:lstStyle/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is a 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field of scholarly inquiry, as well as an ar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t.</a:t>
            </a:r>
          </a:p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kern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You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do not have to be an expert to be a good leader. Studying the research will help in 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giving leaders insight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457200" indent="-457200" fontAlgn="base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“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Results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&amp; “</a:t>
            </a:r>
            <a:r>
              <a:rPr lang="en-US" sz="2800" u="sng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Effectiveness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” describe impact of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0778"/>
            <a:ext cx="3581400" cy="41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896</TotalTime>
  <Words>638</Words>
  <Application>Microsoft Office PowerPoint</Application>
  <PresentationFormat>On-screen Show (4:3)</PresentationFormat>
  <Paragraphs>76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Gabriola</vt:lpstr>
      <vt:lpstr>Apothecary</vt:lpstr>
      <vt:lpstr>Lesson One: History and Definition of Leadership</vt:lpstr>
      <vt:lpstr>What is Leadership?</vt:lpstr>
      <vt:lpstr>Why is understanding the  history of leadership important?</vt:lpstr>
      <vt:lpstr>When Did Leadership Begin?</vt:lpstr>
      <vt:lpstr>How Did Leadership Begin?</vt:lpstr>
      <vt:lpstr>What are the three historical types of leadership?</vt:lpstr>
      <vt:lpstr>What are the three historical types of leadership?</vt:lpstr>
      <vt:lpstr>What are the three historical types of leadership?</vt:lpstr>
      <vt:lpstr>Is Leadership a Science or an Art?</vt:lpstr>
      <vt:lpstr>Leadership vs. Management—A Difference?</vt:lpstr>
      <vt:lpstr>Are Leaders Born or Made?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One: History and Definition of Leadership</dc:title>
  <dc:creator>Windows User</dc:creator>
  <cp:lastModifiedBy>Angela Larsen</cp:lastModifiedBy>
  <cp:revision>36</cp:revision>
  <cp:lastPrinted>2013-11-13T17:30:58Z</cp:lastPrinted>
  <dcterms:created xsi:type="dcterms:W3CDTF">2011-12-19T21:33:31Z</dcterms:created>
  <dcterms:modified xsi:type="dcterms:W3CDTF">2017-11-17T22:17:43Z</dcterms:modified>
</cp:coreProperties>
</file>