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4" r:id="rId10"/>
    <p:sldId id="266" r:id="rId11"/>
    <p:sldId id="267" r:id="rId12"/>
    <p:sldId id="268" r:id="rId13"/>
    <p:sldId id="270" r:id="rId14"/>
    <p:sldId id="271" r:id="rId15"/>
    <p:sldId id="272" r:id="rId16"/>
    <p:sldId id="274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5" d="100"/>
          <a:sy n="105" d="100"/>
        </p:scale>
        <p:origin x="118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768A4-901C-4B02-93A7-D341D6F8681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B9D40-0105-4FFC-A40F-20A7C64BC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66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6F294-7810-43B3-8829-E3F57FD476B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66929-A434-4764-9FA9-BA3204736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63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66929-A434-4764-9FA9-BA32047367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15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66929-A434-4764-9FA9-BA32047367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46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66929-A434-4764-9FA9-BA32047367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57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66929-A434-4764-9FA9-BA32047367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94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66929-A434-4764-9FA9-BA32047367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86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66929-A434-4764-9FA9-BA32047367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11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66929-A434-4764-9FA9-BA32047367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87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824EF09-B8FA-446A-9443-B4BD78AE704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E6DBDB5-F3BE-403B-8246-5E5471BE9A65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EF09-B8FA-446A-9443-B4BD78AE704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BDB5-F3BE-403B-8246-5E5471BE9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EF09-B8FA-446A-9443-B4BD78AE704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BDB5-F3BE-403B-8246-5E5471BE9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EF09-B8FA-446A-9443-B4BD78AE704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BDB5-F3BE-403B-8246-5E5471BE9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EF09-B8FA-446A-9443-B4BD78AE704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BDB5-F3BE-403B-8246-5E5471BE9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EF09-B8FA-446A-9443-B4BD78AE704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BDB5-F3BE-403B-8246-5E5471BE9A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EF09-B8FA-446A-9443-B4BD78AE704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BDB5-F3BE-403B-8246-5E5471BE9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EF09-B8FA-446A-9443-B4BD78AE704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BDB5-F3BE-403B-8246-5E5471BE9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EF09-B8FA-446A-9443-B4BD78AE704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BDB5-F3BE-403B-8246-5E5471BE9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EF09-B8FA-446A-9443-B4BD78AE704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BDB5-F3BE-403B-8246-5E5471BE9A65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EF09-B8FA-446A-9443-B4BD78AE704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BDB5-F3BE-403B-8246-5E5471BE9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824EF09-B8FA-446A-9443-B4BD78AE704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E6DBDB5-F3BE-403B-8246-5E5471BE9A6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Lesson 2: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Theories of Leadership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76200"/>
            <a:ext cx="3505199" cy="1981200"/>
          </a:xfrm>
        </p:spPr>
        <p:txBody>
          <a:bodyPr>
            <a:normAutofit/>
          </a:bodyPr>
          <a:lstStyle/>
          <a:p>
            <a:pPr algn="r"/>
            <a:r>
              <a:rPr lang="en-US" sz="1600" i="1" dirty="0">
                <a:solidFill>
                  <a:schemeClr val="tx1"/>
                </a:solidFill>
              </a:rPr>
              <a:t>“A leader takes people where they want to go. </a:t>
            </a:r>
            <a:r>
              <a:rPr lang="en-US" sz="1600" i="1" dirty="0" smtClean="0">
                <a:solidFill>
                  <a:schemeClr val="tx1"/>
                </a:solidFill>
              </a:rPr>
              <a:t>A </a:t>
            </a:r>
            <a:r>
              <a:rPr lang="en-US" sz="1600" i="1" dirty="0">
                <a:solidFill>
                  <a:schemeClr val="tx1"/>
                </a:solidFill>
              </a:rPr>
              <a:t>great </a:t>
            </a:r>
            <a:r>
              <a:rPr lang="en-US" sz="1600" i="1" dirty="0" smtClean="0">
                <a:solidFill>
                  <a:schemeClr val="tx1"/>
                </a:solidFill>
              </a:rPr>
              <a:t>leader takes </a:t>
            </a:r>
            <a:r>
              <a:rPr lang="en-US" sz="1600" i="1" dirty="0">
                <a:solidFill>
                  <a:schemeClr val="tx1"/>
                </a:solidFill>
              </a:rPr>
              <a:t>people where </a:t>
            </a:r>
            <a:r>
              <a:rPr lang="en-US" sz="1600" i="1" dirty="0" smtClean="0">
                <a:solidFill>
                  <a:schemeClr val="tx1"/>
                </a:solidFill>
              </a:rPr>
              <a:t>they don’t necessarily want </a:t>
            </a:r>
            <a:r>
              <a:rPr lang="en-US" sz="1600" i="1" dirty="0">
                <a:solidFill>
                  <a:schemeClr val="tx1"/>
                </a:solidFill>
              </a:rPr>
              <a:t>to </a:t>
            </a:r>
            <a:r>
              <a:rPr lang="en-US" sz="1600" i="1" dirty="0" smtClean="0">
                <a:solidFill>
                  <a:schemeClr val="tx1"/>
                </a:solidFill>
              </a:rPr>
              <a:t>go, </a:t>
            </a:r>
          </a:p>
          <a:p>
            <a:pPr algn="r"/>
            <a:r>
              <a:rPr lang="en-US" sz="1600" i="1" dirty="0" smtClean="0">
                <a:solidFill>
                  <a:schemeClr val="tx1"/>
                </a:solidFill>
              </a:rPr>
              <a:t>but ought to </a:t>
            </a:r>
            <a:r>
              <a:rPr lang="en-US" sz="1600" i="1" dirty="0">
                <a:solidFill>
                  <a:schemeClr val="tx1"/>
                </a:solidFill>
              </a:rPr>
              <a:t>be.”</a:t>
            </a:r>
          </a:p>
          <a:p>
            <a:pPr algn="r"/>
            <a:r>
              <a:rPr lang="en-US" sz="1600" i="1" dirty="0" smtClean="0">
                <a:solidFill>
                  <a:schemeClr val="tx1"/>
                </a:solidFill>
              </a:rPr>
              <a:t>-</a:t>
            </a:r>
            <a:r>
              <a:rPr lang="en-US" sz="1600" i="1" dirty="0">
                <a:solidFill>
                  <a:schemeClr val="tx1"/>
                </a:solidFill>
              </a:rPr>
              <a:t>Rosalynn Carter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3936907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5438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5. Contingency </a:t>
            </a:r>
            <a:r>
              <a:rPr lang="en-US" sz="3200" dirty="0"/>
              <a:t>Theories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5052"/>
            <a:ext cx="3299908" cy="4153348"/>
          </a:xfrm>
        </p:spPr>
        <p:txBody>
          <a:bodyPr>
            <a:normAutofit fontScale="85000" lnSpcReduction="20000"/>
          </a:bodyPr>
          <a:lstStyle/>
          <a:p>
            <a:pPr marL="525780" indent="-457200">
              <a:buFont typeface="+mj-lt"/>
              <a:buAutoNum type="alphaUcPeriod" startAt="3"/>
            </a:pPr>
            <a:r>
              <a:rPr lang="en-US" dirty="0"/>
              <a:t>Situational leadership is </a:t>
            </a:r>
            <a:r>
              <a:rPr lang="en-US" dirty="0" smtClean="0"/>
              <a:t>built upon </a:t>
            </a:r>
            <a:r>
              <a:rPr lang="en-US" dirty="0"/>
              <a:t>the contingency theory, and refined by Ken Blanchard in the 1980s.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Leadership is composed of both a </a:t>
            </a:r>
            <a:r>
              <a:rPr lang="en-US" u="sng" dirty="0"/>
              <a:t>directive and supportive dimension</a:t>
            </a:r>
            <a:r>
              <a:rPr lang="en-US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Coaching and delegating were added to provide four styles.</a:t>
            </a:r>
          </a:p>
          <a:p>
            <a:endParaRPr lang="en-US" dirty="0"/>
          </a:p>
        </p:txBody>
      </p:sp>
      <p:pic>
        <p:nvPicPr>
          <p:cNvPr id="4" name="Picture 10" descr="SSL_mode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673" y="18288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37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2133600"/>
            <a:ext cx="4895273" cy="37177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024744" cy="762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5. Contingency </a:t>
            </a:r>
            <a:r>
              <a:rPr lang="en-US" sz="3200" dirty="0"/>
              <a:t>Theories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2068208"/>
            <a:ext cx="3581400" cy="4000948"/>
          </a:xfrm>
        </p:spPr>
        <p:txBody>
          <a:bodyPr>
            <a:normAutofit fontScale="92500" lnSpcReduction="10000"/>
          </a:bodyPr>
          <a:lstStyle/>
          <a:p>
            <a:pPr marL="525780" indent="-457200">
              <a:buFont typeface="+mj-lt"/>
              <a:buAutoNum type="alphaUcPeriod" startAt="4"/>
            </a:pPr>
            <a:r>
              <a:rPr lang="en-US" dirty="0" smtClean="0"/>
              <a:t>Path-Goal </a:t>
            </a:r>
            <a:r>
              <a:rPr lang="en-US" dirty="0"/>
              <a:t>Theory developed by Evans &amp; House.</a:t>
            </a:r>
          </a:p>
          <a:p>
            <a:pPr lvl="1"/>
            <a:r>
              <a:rPr lang="en-US" dirty="0" smtClean="0"/>
              <a:t>-</a:t>
            </a:r>
            <a:r>
              <a:rPr lang="en-US" u="sng" dirty="0"/>
              <a:t>Adapting leadership to the situation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Leader can impact performance of others by offering paths to desired goals. 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Rewards contingent on increased performance.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10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408" y="838200"/>
            <a:ext cx="7024744" cy="762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5. Contingency </a:t>
            </a:r>
            <a:r>
              <a:rPr lang="en-US" sz="3200" dirty="0"/>
              <a:t>Theories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3604707" cy="4077148"/>
          </a:xfrm>
        </p:spPr>
        <p:txBody>
          <a:bodyPr>
            <a:normAutofit fontScale="77500" lnSpcReduction="20000"/>
          </a:bodyPr>
          <a:lstStyle/>
          <a:p>
            <a:pPr marL="525780" indent="-457200">
              <a:buFont typeface="+mj-lt"/>
              <a:buAutoNum type="alphaUcPeriod" startAt="5"/>
            </a:pPr>
            <a:r>
              <a:rPr lang="en-US" dirty="0" smtClean="0"/>
              <a:t>Four </a:t>
            </a:r>
            <a:r>
              <a:rPr lang="en-US" dirty="0"/>
              <a:t>leader behaviors: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Directive: </a:t>
            </a:r>
            <a:r>
              <a:rPr lang="en-US" u="sng" dirty="0"/>
              <a:t>gives specific guidance and direction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Supportive: </a:t>
            </a:r>
            <a:r>
              <a:rPr lang="en-US" u="sng" dirty="0"/>
              <a:t>provides assistance</a:t>
            </a:r>
            <a:r>
              <a:rPr lang="en-US" dirty="0"/>
              <a:t>. 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Participative: </a:t>
            </a:r>
            <a:r>
              <a:rPr lang="en-US" u="sng" dirty="0"/>
              <a:t>hand-in-hand with subordinates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Achievement Oriented: </a:t>
            </a:r>
            <a:r>
              <a:rPr lang="en-US" u="sng" dirty="0"/>
              <a:t>sets challenging goals </a:t>
            </a:r>
            <a:r>
              <a:rPr lang="en-US" dirty="0"/>
              <a:t>and has high expectations.  </a:t>
            </a:r>
          </a:p>
          <a:p>
            <a:pPr marL="525780" indent="-457200">
              <a:buFont typeface="+mj-lt"/>
              <a:buAutoNum type="alphaUcPeriod" startAt="6"/>
            </a:pPr>
            <a:r>
              <a:rPr lang="en-US" dirty="0" smtClean="0"/>
              <a:t>Best </a:t>
            </a:r>
            <a:r>
              <a:rPr lang="en-US" dirty="0"/>
              <a:t>style to use is to </a:t>
            </a:r>
            <a:r>
              <a:rPr lang="en-US" u="sng" dirty="0"/>
              <a:t>adapt to the participative leadership style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0" t="11911" r="5858" b="17890"/>
          <a:stretch/>
        </p:blipFill>
        <p:spPr>
          <a:xfrm>
            <a:off x="4694455" y="2057400"/>
            <a:ext cx="1694799" cy="1863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2" r="10695" b="51650"/>
          <a:stretch/>
        </p:blipFill>
        <p:spPr>
          <a:xfrm>
            <a:off x="4694455" y="3920836"/>
            <a:ext cx="2041237" cy="1817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57"/>
          <a:stretch/>
        </p:blipFill>
        <p:spPr>
          <a:xfrm>
            <a:off x="6400800" y="2057400"/>
            <a:ext cx="1613116" cy="18634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8754" r="40365" b="-296"/>
          <a:stretch/>
        </p:blipFill>
        <p:spPr>
          <a:xfrm>
            <a:off x="6735692" y="3930263"/>
            <a:ext cx="1405307" cy="1817255"/>
          </a:xfrm>
          <a:prstGeom prst="rect">
            <a:avLst/>
          </a:prstGeom>
        </p:spPr>
      </p:pic>
      <p:pic>
        <p:nvPicPr>
          <p:cNvPr id="1026" name="Picture 2" descr="http://t2.gstatic.com/images?q=tbn:ANd9GcRt14zsoG63VMCDMAxlBITVAufAocyM9DA4sqxjk0wJacBl60j3:opinionessoftheworld.files.wordpress.com/2012/08/princess-leia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53" y="3920835"/>
            <a:ext cx="2039739" cy="181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6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306234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6. “New </a:t>
            </a:r>
            <a:r>
              <a:rPr lang="en-US" sz="3200" dirty="0" smtClean="0"/>
              <a:t>Leadership” Approaches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828800"/>
            <a:ext cx="4315609" cy="4534348"/>
          </a:xfrm>
        </p:spPr>
        <p:txBody>
          <a:bodyPr>
            <a:normAutofit/>
          </a:bodyPr>
          <a:lstStyle/>
          <a:p>
            <a:pPr marL="525780" indent="-457200">
              <a:buFont typeface="+mj-lt"/>
              <a:buAutoNum type="alphaUcPeriod"/>
            </a:pPr>
            <a:r>
              <a:rPr lang="en-US" dirty="0"/>
              <a:t>Two </a:t>
            </a:r>
            <a:r>
              <a:rPr lang="en-US" dirty="0" smtClean="0"/>
              <a:t>“new” </a:t>
            </a:r>
            <a:r>
              <a:rPr lang="en-US" dirty="0"/>
              <a:t>leadership </a:t>
            </a:r>
            <a:r>
              <a:rPr lang="en-US" dirty="0" smtClean="0"/>
              <a:t>perspectives: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ven though it has been more than 3 decades.</a:t>
            </a:r>
            <a:endParaRPr lang="en-US" dirty="0"/>
          </a:p>
          <a:p>
            <a:pPr lvl="1"/>
            <a:r>
              <a:rPr lang="en-US" dirty="0" smtClean="0"/>
              <a:t>Transactional </a:t>
            </a:r>
            <a:r>
              <a:rPr lang="en-US" dirty="0"/>
              <a:t>which focuses on </a:t>
            </a:r>
            <a:r>
              <a:rPr lang="en-US" u="sng" dirty="0"/>
              <a:t>leader and follower </a:t>
            </a:r>
            <a:r>
              <a:rPr lang="en-US" u="sng" dirty="0" smtClean="0"/>
              <a:t>relationships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Transformational </a:t>
            </a:r>
            <a:r>
              <a:rPr lang="en-US" dirty="0"/>
              <a:t>(called charismatic) focuses on </a:t>
            </a:r>
            <a:r>
              <a:rPr lang="en-US" u="sng" dirty="0"/>
              <a:t>creating vision</a:t>
            </a:r>
            <a:r>
              <a:rPr lang="en-US" dirty="0"/>
              <a:t>, purpose, or mission.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" y="2286000"/>
            <a:ext cx="2794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6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230034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6. “New </a:t>
            </a:r>
            <a:r>
              <a:rPr lang="en-US" sz="3200" dirty="0"/>
              <a:t>Leadership” </a:t>
            </a:r>
            <a:r>
              <a:rPr lang="en-US" sz="3200" dirty="0" smtClean="0"/>
              <a:t>Approaches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3223708" cy="3848548"/>
          </a:xfrm>
        </p:spPr>
        <p:txBody>
          <a:bodyPr>
            <a:normAutofit fontScale="92500"/>
          </a:bodyPr>
          <a:lstStyle/>
          <a:p>
            <a:pPr marL="525780" indent="-457200">
              <a:buFont typeface="+mj-lt"/>
              <a:buAutoNum type="alphaUcPeriod" startAt="2"/>
            </a:pPr>
            <a:r>
              <a:rPr lang="en-US" u="sng" dirty="0" smtClean="0"/>
              <a:t>Transactional </a:t>
            </a:r>
            <a:r>
              <a:rPr lang="en-US" u="sng" dirty="0"/>
              <a:t>leadership</a:t>
            </a:r>
            <a:r>
              <a:rPr lang="en-US" dirty="0"/>
              <a:t> places emphasis on managerial </a:t>
            </a:r>
            <a:r>
              <a:rPr lang="en-US" dirty="0" smtClean="0"/>
              <a:t>theories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/>
              <a:t>Keys are role of leader, group, and performance.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Reward and punishment system.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09800"/>
            <a:ext cx="3345473" cy="386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1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230034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6. “New </a:t>
            </a:r>
            <a:r>
              <a:rPr lang="en-US" sz="3200" dirty="0"/>
              <a:t>Leadership”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323652"/>
            <a:ext cx="3172609" cy="3772348"/>
          </a:xfrm>
        </p:spPr>
        <p:txBody>
          <a:bodyPr>
            <a:normAutofit fontScale="92500" lnSpcReduction="10000"/>
          </a:bodyPr>
          <a:lstStyle/>
          <a:p>
            <a:pPr marL="525780" indent="-457200">
              <a:buFont typeface="+mj-lt"/>
              <a:buAutoNum type="alphaUcPeriod" startAt="3"/>
            </a:pPr>
            <a:r>
              <a:rPr lang="en-US" u="sng" dirty="0"/>
              <a:t>Transformational </a:t>
            </a:r>
            <a:r>
              <a:rPr lang="en-US" u="sng" dirty="0" smtClean="0"/>
              <a:t>leadership</a:t>
            </a:r>
            <a:r>
              <a:rPr lang="en-US" dirty="0" smtClean="0"/>
              <a:t> </a:t>
            </a:r>
            <a:r>
              <a:rPr lang="en-US" dirty="0"/>
              <a:t>motivates followers to: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do more than is expected.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see raised value in tasks.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put group’s common cause in front of individual needs.</a:t>
            </a:r>
          </a:p>
          <a:p>
            <a:endParaRPr lang="en-US" dirty="0"/>
          </a:p>
        </p:txBody>
      </p:sp>
      <p:pic>
        <p:nvPicPr>
          <p:cNvPr id="6" name="Picture 10" descr="bravehe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23652"/>
            <a:ext cx="3429000" cy="39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63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 Emerging </a:t>
            </a:r>
            <a:r>
              <a:rPr lang="en-US" dirty="0" smtClean="0"/>
              <a:t>Leadership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Authentic</a:t>
            </a:r>
            <a:r>
              <a:rPr lang="en-US" dirty="0" smtClean="0"/>
              <a:t> Leadership: Looks at a leaders legitimacy through their relationships with followers</a:t>
            </a:r>
          </a:p>
          <a:p>
            <a:r>
              <a:rPr lang="en-US" u="sng" dirty="0" smtClean="0"/>
              <a:t>Spiritual</a:t>
            </a:r>
            <a:r>
              <a:rPr lang="en-US" dirty="0" smtClean="0"/>
              <a:t> Leadership: Leadership is a “calling”</a:t>
            </a:r>
          </a:p>
          <a:p>
            <a:r>
              <a:rPr lang="en-US" u="sng" dirty="0" smtClean="0"/>
              <a:t>Servant</a:t>
            </a:r>
            <a:r>
              <a:rPr lang="en-US" dirty="0" smtClean="0"/>
              <a:t> Leadership: Leaders focus on followers needs</a:t>
            </a:r>
            <a:endParaRPr lang="en-US" dirty="0"/>
          </a:p>
        </p:txBody>
      </p:sp>
      <p:pic>
        <p:nvPicPr>
          <p:cNvPr id="1026" name="Picture 2" descr="https://s-i.huffpost.com/gen/3676974/images/o-TRUE-NORTH-face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00600"/>
            <a:ext cx="3657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13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92" y="609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What </a:t>
            </a:r>
            <a:r>
              <a:rPr lang="en-US" dirty="0"/>
              <a:t>is the evolutionary process of leadership theories?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3680907" cy="4267200"/>
          </a:xfrm>
        </p:spPr>
        <p:txBody>
          <a:bodyPr>
            <a:normAutofit/>
          </a:bodyPr>
          <a:lstStyle/>
          <a:p>
            <a:pPr marL="525780" indent="-457200">
              <a:buFont typeface="+mj-lt"/>
              <a:buAutoNum type="alphaUcPeriod"/>
            </a:pPr>
            <a:r>
              <a:rPr lang="en-US" u="sng" dirty="0" smtClean="0"/>
              <a:t>Great </a:t>
            </a:r>
            <a:r>
              <a:rPr lang="en-US" u="sng" dirty="0"/>
              <a:t>man theories </a:t>
            </a:r>
            <a:r>
              <a:rPr lang="en-US" dirty="0" smtClean="0"/>
              <a:t>were </a:t>
            </a:r>
            <a:r>
              <a:rPr lang="en-US" dirty="0"/>
              <a:t>the first attempt in studying leadership.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 -Based on </a:t>
            </a:r>
            <a:r>
              <a:rPr lang="en-US" dirty="0" smtClean="0"/>
              <a:t>the idea that leaders </a:t>
            </a:r>
            <a:r>
              <a:rPr lang="en-US" dirty="0"/>
              <a:t>are “born.”</a:t>
            </a:r>
          </a:p>
          <a:p>
            <a:pPr marL="6858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71"/>
          <a:stretch/>
        </p:blipFill>
        <p:spPr>
          <a:xfrm>
            <a:off x="4588164" y="1981200"/>
            <a:ext cx="357532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3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2. What </a:t>
            </a:r>
            <a:r>
              <a:rPr lang="en-US" sz="3200" dirty="0"/>
              <a:t>are the major conclusions of the trait theories?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162800" cy="4343400"/>
          </a:xfrm>
        </p:spPr>
        <p:txBody>
          <a:bodyPr>
            <a:normAutofit fontScale="70000" lnSpcReduction="20000"/>
          </a:bodyPr>
          <a:lstStyle/>
          <a:p>
            <a:pPr marL="525780" indent="-457200">
              <a:buFont typeface="+mj-lt"/>
              <a:buAutoNum type="alphaUcPeriod"/>
            </a:pPr>
            <a:r>
              <a:rPr lang="en-US" dirty="0" smtClean="0"/>
              <a:t>First </a:t>
            </a:r>
            <a:r>
              <a:rPr lang="en-US" dirty="0"/>
              <a:t>major study searched for </a:t>
            </a:r>
            <a:r>
              <a:rPr lang="en-US" u="sng" dirty="0"/>
              <a:t>traits that differentiated leaders </a:t>
            </a:r>
            <a:r>
              <a:rPr lang="en-US" dirty="0"/>
              <a:t>from followers</a:t>
            </a:r>
            <a:r>
              <a:rPr lang="en-US" dirty="0" smtClean="0"/>
              <a:t>.</a:t>
            </a:r>
          </a:p>
          <a:p>
            <a:pPr marL="525780" indent="-457200">
              <a:buFont typeface="+mj-lt"/>
              <a:buAutoNum type="alphaUcPeriod"/>
            </a:pPr>
            <a:endParaRPr lang="en-US" dirty="0"/>
          </a:p>
          <a:p>
            <a:pPr marL="525780" indent="-457200">
              <a:buFont typeface="+mj-lt"/>
              <a:buAutoNum type="alphaUcPeriod"/>
            </a:pPr>
            <a:r>
              <a:rPr lang="en-US" dirty="0" smtClean="0"/>
              <a:t>Researched </a:t>
            </a:r>
            <a:r>
              <a:rPr lang="en-US" dirty="0"/>
              <a:t>focused heavily on </a:t>
            </a:r>
            <a:r>
              <a:rPr lang="en-US" u="sng" dirty="0"/>
              <a:t>personality characteristics</a:t>
            </a:r>
            <a:r>
              <a:rPr lang="en-US" dirty="0"/>
              <a:t>. </a:t>
            </a:r>
            <a:endParaRPr lang="en-US" dirty="0" smtClean="0"/>
          </a:p>
          <a:p>
            <a:pPr marL="525780" indent="-457200">
              <a:buFont typeface="+mj-lt"/>
              <a:buAutoNum type="alphaUcPeriod"/>
            </a:pPr>
            <a:endParaRPr lang="en-US" dirty="0"/>
          </a:p>
          <a:p>
            <a:pPr marL="525780" indent="-457200">
              <a:buFont typeface="+mj-lt"/>
              <a:buAutoNum type="alphaUcPeriod"/>
            </a:pPr>
            <a:r>
              <a:rPr lang="en-US" dirty="0" err="1" smtClean="0"/>
              <a:t>Stogdill</a:t>
            </a:r>
            <a:r>
              <a:rPr lang="en-US" dirty="0" smtClean="0"/>
              <a:t>/Mann </a:t>
            </a:r>
            <a:r>
              <a:rPr lang="en-US" dirty="0"/>
              <a:t>identified </a:t>
            </a:r>
            <a:r>
              <a:rPr lang="en-US" u="sng" dirty="0"/>
              <a:t>five important traits </a:t>
            </a:r>
            <a:r>
              <a:rPr lang="en-US" dirty="0"/>
              <a:t>found more in leaders than followers. </a:t>
            </a:r>
            <a:endParaRPr lang="en-US" dirty="0" smtClean="0"/>
          </a:p>
          <a:p>
            <a:pPr marL="525780" indent="-457200">
              <a:buFont typeface="+mj-lt"/>
              <a:buAutoNum type="alphaUcPeriod"/>
            </a:pPr>
            <a:endParaRPr lang="en-US" dirty="0"/>
          </a:p>
          <a:p>
            <a:pPr marL="525780" indent="-457200">
              <a:buFont typeface="+mj-lt"/>
              <a:buAutoNum type="alphaUcPeriod"/>
            </a:pPr>
            <a:r>
              <a:rPr lang="en-US" u="sng" dirty="0" smtClean="0"/>
              <a:t>Intelligence</a:t>
            </a:r>
            <a:r>
              <a:rPr lang="en-US" dirty="0"/>
              <a:t>,  </a:t>
            </a:r>
            <a:r>
              <a:rPr lang="en-US" u="sng" dirty="0"/>
              <a:t>self-confidence</a:t>
            </a:r>
            <a:r>
              <a:rPr lang="en-US" dirty="0"/>
              <a:t>, </a:t>
            </a:r>
            <a:r>
              <a:rPr lang="en-US" u="sng" dirty="0"/>
              <a:t>determination</a:t>
            </a:r>
            <a:r>
              <a:rPr lang="en-US" dirty="0"/>
              <a:t>, </a:t>
            </a:r>
            <a:r>
              <a:rPr lang="en-US" u="sng" dirty="0" smtClean="0"/>
              <a:t>integrity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u="sng" dirty="0"/>
              <a:t>sociability</a:t>
            </a:r>
            <a:r>
              <a:rPr lang="en-US" dirty="0"/>
              <a:t>.  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u="sng" dirty="0" smtClean="0"/>
              <a:t>Intelligence</a:t>
            </a:r>
            <a:r>
              <a:rPr lang="en-US" dirty="0" smtClean="0"/>
              <a:t> </a:t>
            </a:r>
            <a:r>
              <a:rPr lang="en-US" dirty="0"/>
              <a:t>most important. </a:t>
            </a:r>
            <a:endParaRPr lang="en-US" dirty="0" smtClean="0"/>
          </a:p>
          <a:p>
            <a:pPr marL="525780" indent="-457200">
              <a:buFont typeface="+mj-lt"/>
              <a:buAutoNum type="alphaUcPeriod"/>
            </a:pPr>
            <a:endParaRPr lang="en-US" dirty="0"/>
          </a:p>
          <a:p>
            <a:pPr marL="525780" indent="-457200">
              <a:buFont typeface="+mj-lt"/>
              <a:buAutoNum type="alphaUcPeriod"/>
            </a:pPr>
            <a:r>
              <a:rPr lang="en-US" dirty="0" smtClean="0"/>
              <a:t>Leadership </a:t>
            </a:r>
            <a:r>
              <a:rPr lang="en-US" dirty="0"/>
              <a:t>skills can be </a:t>
            </a:r>
            <a:r>
              <a:rPr lang="en-US" u="sng" dirty="0" smtClean="0"/>
              <a:t>developed and nurtured</a:t>
            </a:r>
            <a:r>
              <a:rPr lang="en-US" dirty="0" smtClean="0"/>
              <a:t>. </a:t>
            </a:r>
          </a:p>
          <a:p>
            <a:pPr marL="525780" indent="-457200">
              <a:buFont typeface="+mj-lt"/>
              <a:buAutoNum type="alphaUcPeriod"/>
            </a:pPr>
            <a:endParaRPr lang="en-US" dirty="0"/>
          </a:p>
          <a:p>
            <a:pPr marL="525780" indent="-457200">
              <a:buFont typeface="+mj-lt"/>
              <a:buAutoNum type="alphaUcPeriod"/>
            </a:pPr>
            <a:r>
              <a:rPr lang="en-US" dirty="0" smtClean="0"/>
              <a:t>Organizations </a:t>
            </a:r>
            <a:r>
              <a:rPr lang="en-US" dirty="0"/>
              <a:t>need to spend time and resources in training leaders to </a:t>
            </a:r>
            <a:r>
              <a:rPr lang="en-US" u="sng" dirty="0"/>
              <a:t>acquire certain desirable traits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3. What </a:t>
            </a:r>
            <a:r>
              <a:rPr lang="en-US" sz="3200" dirty="0"/>
              <a:t>is the skills approach to leadership?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981200"/>
            <a:ext cx="3657600" cy="4114800"/>
          </a:xfrm>
        </p:spPr>
        <p:txBody>
          <a:bodyPr>
            <a:normAutofit fontScale="85000" lnSpcReduction="20000"/>
          </a:bodyPr>
          <a:lstStyle/>
          <a:p>
            <a:pPr marL="525780" indent="-457200">
              <a:buFont typeface="+mj-lt"/>
              <a:buAutoNum type="alphaUcPeriod"/>
            </a:pPr>
            <a:r>
              <a:rPr lang="en-US" dirty="0" smtClean="0"/>
              <a:t>Robert </a:t>
            </a:r>
            <a:r>
              <a:rPr lang="en-US" dirty="0"/>
              <a:t>Katz’s research surfaced a </a:t>
            </a:r>
            <a:r>
              <a:rPr lang="en-US" u="sng" dirty="0"/>
              <a:t>set of skills </a:t>
            </a:r>
            <a:r>
              <a:rPr lang="en-US" dirty="0"/>
              <a:t>for leadership success. </a:t>
            </a:r>
          </a:p>
          <a:p>
            <a:pPr marL="525780" indent="-457200">
              <a:buFont typeface="+mj-lt"/>
              <a:buAutoNum type="alphaUcPeriod"/>
            </a:pPr>
            <a:r>
              <a:rPr lang="en-US" dirty="0" smtClean="0"/>
              <a:t>Skill </a:t>
            </a:r>
            <a:r>
              <a:rPr lang="en-US" dirty="0"/>
              <a:t>1-“Technical skills” involving </a:t>
            </a:r>
            <a:r>
              <a:rPr lang="en-US" u="sng" dirty="0"/>
              <a:t>hands-on activity</a:t>
            </a:r>
            <a:r>
              <a:rPr lang="en-US" dirty="0"/>
              <a:t>. </a:t>
            </a:r>
          </a:p>
          <a:p>
            <a:pPr marL="525780" indent="-457200">
              <a:buFont typeface="+mj-lt"/>
              <a:buAutoNum type="alphaUcPeriod"/>
            </a:pPr>
            <a:r>
              <a:rPr lang="en-US" dirty="0" smtClean="0"/>
              <a:t>Skill </a:t>
            </a:r>
            <a:r>
              <a:rPr lang="en-US" dirty="0"/>
              <a:t>2 -“Human skills” which is the ability to </a:t>
            </a:r>
            <a:r>
              <a:rPr lang="en-US" u="sng" dirty="0"/>
              <a:t>work with people</a:t>
            </a:r>
            <a:r>
              <a:rPr lang="en-US" dirty="0" smtClean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-</a:t>
            </a:r>
            <a:r>
              <a:rPr lang="en-US" dirty="0"/>
              <a:t>Greatest asset to have. </a:t>
            </a:r>
          </a:p>
          <a:p>
            <a:pPr marL="525780" indent="-457200">
              <a:buFont typeface="+mj-lt"/>
              <a:buAutoNum type="alphaUcPeriod"/>
            </a:pPr>
            <a:r>
              <a:rPr lang="en-US" dirty="0" smtClean="0"/>
              <a:t>Skill </a:t>
            </a:r>
            <a:r>
              <a:rPr lang="en-US" dirty="0"/>
              <a:t>3 -“Conceptual skills” having ability to work with </a:t>
            </a:r>
            <a:r>
              <a:rPr lang="en-US" u="sng" dirty="0"/>
              <a:t>ideas and concepts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Picture 8" descr="fma3a_image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2057400"/>
            <a:ext cx="36115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52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4. What </a:t>
            </a:r>
            <a:r>
              <a:rPr lang="en-US" sz="3200" dirty="0"/>
              <a:t>are the major conclusions of the behavioral Theories?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764" y="1905000"/>
            <a:ext cx="4098636" cy="4572000"/>
          </a:xfrm>
        </p:spPr>
        <p:txBody>
          <a:bodyPr>
            <a:normAutofit fontScale="92500" lnSpcReduction="10000"/>
          </a:bodyPr>
          <a:lstStyle/>
          <a:p>
            <a:pPr marL="525780" indent="-457200">
              <a:buFont typeface="+mj-lt"/>
              <a:buAutoNum type="alphaUcPeriod"/>
            </a:pPr>
            <a:r>
              <a:rPr lang="en-US" dirty="0" smtClean="0"/>
              <a:t>The </a:t>
            </a:r>
            <a:r>
              <a:rPr lang="en-US" dirty="0"/>
              <a:t>1940s saw that leadership effectiveness was </a:t>
            </a:r>
            <a:r>
              <a:rPr lang="en-US" dirty="0" smtClean="0"/>
              <a:t>dependent upon </a:t>
            </a:r>
            <a:r>
              <a:rPr lang="en-US" u="sng" dirty="0"/>
              <a:t>leader behavior</a:t>
            </a:r>
            <a:r>
              <a:rPr lang="en-US" dirty="0"/>
              <a:t>. </a:t>
            </a:r>
          </a:p>
          <a:p>
            <a:pPr marL="525780" indent="-457200">
              <a:buFont typeface="+mj-lt"/>
              <a:buAutoNum type="alphaUcPeriod"/>
            </a:pPr>
            <a:r>
              <a:rPr lang="en-US" dirty="0" err="1" smtClean="0"/>
              <a:t>Rensis</a:t>
            </a:r>
            <a:r>
              <a:rPr lang="en-US" dirty="0" smtClean="0"/>
              <a:t> </a:t>
            </a:r>
            <a:r>
              <a:rPr lang="en-US" dirty="0" err="1"/>
              <a:t>Likert’s</a:t>
            </a:r>
            <a:r>
              <a:rPr lang="en-US" dirty="0"/>
              <a:t> Michigan Studies surfaced two forms of leader behavior—</a:t>
            </a:r>
            <a:r>
              <a:rPr lang="en-US" u="sng" dirty="0"/>
              <a:t>job-centered</a:t>
            </a:r>
            <a:r>
              <a:rPr lang="en-US" dirty="0"/>
              <a:t> (production)  and </a:t>
            </a:r>
            <a:r>
              <a:rPr lang="en-US" u="sng" dirty="0"/>
              <a:t>employee-centered</a:t>
            </a:r>
            <a:r>
              <a:rPr lang="en-US" dirty="0"/>
              <a:t>. </a:t>
            </a:r>
          </a:p>
          <a:p>
            <a:pPr marL="525780" indent="-457200">
              <a:buFont typeface="+mj-lt"/>
              <a:buAutoNum type="alphaUcPeriod"/>
            </a:pPr>
            <a:r>
              <a:rPr lang="en-US" dirty="0" smtClean="0"/>
              <a:t>-</a:t>
            </a:r>
            <a:r>
              <a:rPr lang="en-US" dirty="0"/>
              <a:t>Attempt made to balance task and relationship emphasis.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209800"/>
            <a:ext cx="3048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University of Michigan Studies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309255" y="2794575"/>
            <a:ext cx="2438400" cy="2616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Identified 2 Leadership Behaviors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898235" y="3056185"/>
            <a:ext cx="1692565" cy="261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Employee-Centered</a:t>
            </a:r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3164" y="3056185"/>
            <a:ext cx="1660236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Production-Centered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898235" y="3891171"/>
            <a:ext cx="1692565" cy="10618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2">
                    <a:lumMod val="50000"/>
                  </a:schemeClr>
                </a:solidFill>
              </a:rPr>
              <a:t>Leaders interested in their subordinates as people, encourage worker participation in the organizational goal-setting process.</a:t>
            </a:r>
            <a:endParaRPr lang="en-US" sz="10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3165" y="3891171"/>
            <a:ext cx="1660236" cy="10618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2">
                    <a:lumMod val="50000"/>
                  </a:schemeClr>
                </a:solidFill>
              </a:rPr>
              <a:t>Leaders emphasized technical aspects of job, set job standards, close supervision of subordinates.</a:t>
            </a:r>
          </a:p>
          <a:p>
            <a:endParaRPr lang="en-US" sz="10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351068" y="3429000"/>
            <a:ext cx="306532" cy="357981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590095" y="3429000"/>
            <a:ext cx="306532" cy="357981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2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301" y="11545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4. Behavioral </a:t>
            </a:r>
            <a:r>
              <a:rPr lang="en-US" sz="3200" dirty="0"/>
              <a:t>Theories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3200400" cy="4114800"/>
          </a:xfrm>
        </p:spPr>
        <p:txBody>
          <a:bodyPr>
            <a:normAutofit fontScale="92500" lnSpcReduction="10000"/>
          </a:bodyPr>
          <a:lstStyle/>
          <a:p>
            <a:pPr marL="525780" indent="-457200">
              <a:buFont typeface="+mj-lt"/>
              <a:buAutoNum type="alphaUcPeriod" startAt="4"/>
            </a:pPr>
            <a:r>
              <a:rPr lang="en-US" dirty="0" smtClean="0"/>
              <a:t>Ohio </a:t>
            </a:r>
            <a:r>
              <a:rPr lang="en-US" dirty="0"/>
              <a:t>State Studies also revealed two leadership forms.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-</a:t>
            </a:r>
            <a:r>
              <a:rPr lang="en-US" dirty="0"/>
              <a:t>Used questionnaire to assess employee perceptions of leaders.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-</a:t>
            </a:r>
            <a:r>
              <a:rPr lang="en-US" u="sng" dirty="0"/>
              <a:t>Consideration behavior </a:t>
            </a:r>
            <a:r>
              <a:rPr lang="en-US" dirty="0" smtClean="0"/>
              <a:t>(</a:t>
            </a:r>
            <a:r>
              <a:rPr lang="en-US" sz="1700" dirty="0"/>
              <a:t>concern for feelings</a:t>
            </a:r>
            <a:r>
              <a:rPr lang="en-US" dirty="0"/>
              <a:t>).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-</a:t>
            </a:r>
            <a:r>
              <a:rPr lang="en-US" u="sng" dirty="0"/>
              <a:t>Initiating </a:t>
            </a:r>
            <a:r>
              <a:rPr lang="en-US" u="sng" dirty="0" smtClean="0"/>
              <a:t>structure</a:t>
            </a:r>
            <a:r>
              <a:rPr lang="en-US" dirty="0" smtClean="0"/>
              <a:t> 	(</a:t>
            </a:r>
            <a:r>
              <a:rPr lang="en-US" sz="1500" dirty="0"/>
              <a:t>defining roles</a:t>
            </a:r>
            <a:r>
              <a:rPr lang="en-US" dirty="0"/>
              <a:t>). </a:t>
            </a:r>
          </a:p>
          <a:p>
            <a:endParaRPr lang="en-US" dirty="0"/>
          </a:p>
        </p:txBody>
      </p:sp>
      <p:pic>
        <p:nvPicPr>
          <p:cNvPr id="4" name="Picture 7" descr="ldrbehvr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73" y="1066800"/>
            <a:ext cx="358140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ldrbehvr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006" y="358140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95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4. Behavioral </a:t>
            </a:r>
            <a:r>
              <a:rPr lang="en-US" sz="3200" dirty="0"/>
              <a:t>Theories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752600"/>
            <a:ext cx="4038600" cy="4267200"/>
          </a:xfrm>
        </p:spPr>
        <p:txBody>
          <a:bodyPr>
            <a:normAutofit fontScale="85000" lnSpcReduction="20000"/>
          </a:bodyPr>
          <a:lstStyle/>
          <a:p>
            <a:pPr marL="525780" indent="-457200">
              <a:buFont typeface="+mj-lt"/>
              <a:buAutoNum type="alphaUcPeriod" startAt="5"/>
            </a:pPr>
            <a:r>
              <a:rPr lang="en-US" dirty="0" smtClean="0"/>
              <a:t>Managerial/Leadership </a:t>
            </a:r>
            <a:r>
              <a:rPr lang="en-US" dirty="0"/>
              <a:t>Grid developed by Blake &amp; Mouton.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-</a:t>
            </a:r>
            <a:r>
              <a:rPr lang="en-US" dirty="0"/>
              <a:t>Two dimensions similar to Michigan/Ohio State Studies.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-</a:t>
            </a:r>
            <a:r>
              <a:rPr lang="en-US" u="sng" dirty="0"/>
              <a:t>Concern for subordinates </a:t>
            </a:r>
            <a:r>
              <a:rPr lang="en-US" dirty="0"/>
              <a:t>and </a:t>
            </a:r>
            <a:r>
              <a:rPr lang="en-US" u="sng" dirty="0"/>
              <a:t>concern for production/results</a:t>
            </a:r>
            <a:r>
              <a:rPr lang="en-US" dirty="0"/>
              <a:t>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-</a:t>
            </a:r>
            <a:r>
              <a:rPr lang="en-US" dirty="0"/>
              <a:t>9.9 is the ideal team approach on grid-balance of task and relationship.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-</a:t>
            </a:r>
            <a:r>
              <a:rPr lang="en-US" dirty="0"/>
              <a:t>This research influenced modern contingency approaches of today</a:t>
            </a:r>
            <a:r>
              <a:rPr lang="en-US" dirty="0" smtClean="0"/>
              <a:t>.</a:t>
            </a:r>
          </a:p>
        </p:txBody>
      </p:sp>
      <p:pic>
        <p:nvPicPr>
          <p:cNvPr id="4" name="Picture 7" descr="LeadershipGr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4114800" cy="402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48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Behavioral- </a:t>
            </a:r>
            <a:r>
              <a:rPr lang="en-US" dirty="0" smtClean="0"/>
              <a:t>Task vs.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1"/>
            <a:ext cx="6777317" cy="3429000"/>
          </a:xfrm>
        </p:spPr>
        <p:txBody>
          <a:bodyPr>
            <a:normAutofit/>
          </a:bodyPr>
          <a:lstStyle/>
          <a:p>
            <a:pPr marL="525780" indent="-457200">
              <a:buFont typeface="+mj-lt"/>
              <a:buAutoNum type="alphaUcPeriod" startAt="6"/>
            </a:pPr>
            <a:r>
              <a:rPr lang="en-US" dirty="0" smtClean="0"/>
              <a:t>Task-oriented Leadership: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Represents leadership that is focused predominately on procedures, activities, and </a:t>
            </a:r>
            <a:r>
              <a:rPr lang="en-US" u="sng" dirty="0" smtClean="0"/>
              <a:t>goal</a:t>
            </a:r>
            <a:r>
              <a:rPr lang="en-US" dirty="0" smtClean="0"/>
              <a:t> accomplishments.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Relationship-oriented Leadership: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Represents leadership that is focused primarily on the </a:t>
            </a:r>
            <a:r>
              <a:rPr lang="en-US" u="sng" dirty="0" smtClean="0"/>
              <a:t>well-being</a:t>
            </a:r>
            <a:r>
              <a:rPr lang="en-US" dirty="0" smtClean="0"/>
              <a:t> of subordinates, how they relate to each other, and the atmosphere in which they work.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01" y="5181601"/>
            <a:ext cx="6450499" cy="13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5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5. What </a:t>
            </a:r>
            <a:r>
              <a:rPr lang="en-US" sz="2800" dirty="0"/>
              <a:t>are the major components of the Contingency Theories?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4292599" cy="4495800"/>
          </a:xfrm>
        </p:spPr>
        <p:txBody>
          <a:bodyPr>
            <a:normAutofit fontScale="92500" lnSpcReduction="10000"/>
          </a:bodyPr>
          <a:lstStyle/>
          <a:p>
            <a:pPr marL="525780" indent="-457200">
              <a:buFont typeface="+mj-lt"/>
              <a:buAutoNum type="alphaUcPeriod"/>
            </a:pPr>
            <a:r>
              <a:rPr lang="en-US" dirty="0" smtClean="0"/>
              <a:t>Contingency </a:t>
            </a:r>
            <a:r>
              <a:rPr lang="en-US" dirty="0"/>
              <a:t>theory identifies: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-</a:t>
            </a:r>
            <a:r>
              <a:rPr lang="en-US" dirty="0"/>
              <a:t>Key situational factors,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-</a:t>
            </a:r>
            <a:r>
              <a:rPr lang="en-US" dirty="0"/>
              <a:t>Specifies how they interact, and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-</a:t>
            </a:r>
            <a:r>
              <a:rPr lang="en-US" dirty="0"/>
              <a:t>Determines best leadership approach.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-</a:t>
            </a:r>
            <a:r>
              <a:rPr lang="en-US" dirty="0"/>
              <a:t>This is called </a:t>
            </a:r>
            <a:r>
              <a:rPr lang="en-US" u="sng" dirty="0"/>
              <a:t>situational leadership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marL="525780" indent="-457200">
              <a:buFont typeface="+mj-lt"/>
              <a:buAutoNum type="alphaUcPeriod"/>
            </a:pPr>
            <a:r>
              <a:rPr lang="en-US" dirty="0"/>
              <a:t>Contingency Theory </a:t>
            </a:r>
            <a:r>
              <a:rPr lang="en-US" dirty="0" smtClean="0"/>
              <a:t>was developed by Fred Fiedler in 1967 –Leader effectiveness </a:t>
            </a:r>
            <a:r>
              <a:rPr lang="en-US" u="sng" dirty="0"/>
              <a:t>depends on situation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2133600"/>
            <a:ext cx="3162300" cy="419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6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13">
      <a:dk1>
        <a:srgbClr val="FFFFFF"/>
      </a:dk1>
      <a:lt1>
        <a:sysClr val="window" lastClr="FFFFFF"/>
      </a:lt1>
      <a:dk2>
        <a:srgbClr val="69676D"/>
      </a:dk2>
      <a:lt2>
        <a:srgbClr val="4E5D3C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1619</TotalTime>
  <Words>815</Words>
  <Application>Microsoft Office PowerPoint</Application>
  <PresentationFormat>On-screen Show (4:3)</PresentationFormat>
  <Paragraphs>100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Century Gothic</vt:lpstr>
      <vt:lpstr>Courier New</vt:lpstr>
      <vt:lpstr>Wingdings</vt:lpstr>
      <vt:lpstr>Wingdings 2</vt:lpstr>
      <vt:lpstr>Austin</vt:lpstr>
      <vt:lpstr>Lesson 2:  The Theories of Leadership</vt:lpstr>
      <vt:lpstr>1. What is the evolutionary process of leadership theories?</vt:lpstr>
      <vt:lpstr>2. What are the major conclusions of the trait theories?</vt:lpstr>
      <vt:lpstr>3. What is the skills approach to leadership?</vt:lpstr>
      <vt:lpstr>4. What are the major conclusions of the behavioral Theories?</vt:lpstr>
      <vt:lpstr>4. Behavioral Theories continued</vt:lpstr>
      <vt:lpstr>4. Behavioral Theories continued</vt:lpstr>
      <vt:lpstr>4. Behavioral- Task vs. Relationship</vt:lpstr>
      <vt:lpstr>5. What are the major components of the Contingency Theories?</vt:lpstr>
      <vt:lpstr>5. Contingency Theories continued</vt:lpstr>
      <vt:lpstr>5. Contingency Theories continued</vt:lpstr>
      <vt:lpstr>5. Contingency Theories continued</vt:lpstr>
      <vt:lpstr>6. “New Leadership” Approaches</vt:lpstr>
      <vt:lpstr>6. “New Leadership” Approaches</vt:lpstr>
      <vt:lpstr>6. “New Leadership” Approaches</vt:lpstr>
      <vt:lpstr>7. Emerging Leadership Approaches</vt:lpstr>
    </vt:vector>
  </TitlesOfParts>
  <Company>Utah Valley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2:  The Theories of Leadership</dc:title>
  <dc:creator>Windows User</dc:creator>
  <cp:lastModifiedBy>asduser</cp:lastModifiedBy>
  <cp:revision>54</cp:revision>
  <cp:lastPrinted>2013-11-19T16:54:42Z</cp:lastPrinted>
  <dcterms:created xsi:type="dcterms:W3CDTF">2011-12-21T21:39:56Z</dcterms:created>
  <dcterms:modified xsi:type="dcterms:W3CDTF">2018-08-29T18:04:40Z</dcterms:modified>
</cp:coreProperties>
</file>