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6D6E-79D4-4497-8585-65D30A3E2412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87F1C-3DFA-4FF2-B98D-4543027F6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7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44A7-28DE-DB42-96DA-E9BD44CA3629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6844C-F1F1-CB40-9020-5418BF4C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1" y="5241366"/>
            <a:ext cx="4114800" cy="778434"/>
          </a:xfrm>
          <a:solidFill>
            <a:schemeClr val="accent1">
              <a:lumMod val="75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/>
              <a:t>“Leadership is a combination of strategy and character.  If you must be without one, be without the strategy.”</a:t>
            </a:r>
          </a:p>
          <a:p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/>
              <a:t>Gen. Norman Schwarzkopf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3733800"/>
            <a:ext cx="4114800" cy="1421167"/>
          </a:xfrm>
        </p:spPr>
        <p:txBody>
          <a:bodyPr/>
          <a:lstStyle/>
          <a:p>
            <a:r>
              <a:rPr lang="en-US" sz="3200" dirty="0"/>
              <a:t>Lesson 3: Developing Your Personal 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Leadership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8800"/>
            <a:ext cx="4187427" cy="52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leadership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Interpersonal skills refers to skills a leader needs to work </a:t>
            </a:r>
            <a:r>
              <a:rPr lang="en-US" u="sng" dirty="0" smtClean="0"/>
              <a:t>effectively</a:t>
            </a:r>
            <a:r>
              <a:rPr lang="en-US" dirty="0" smtClean="0"/>
              <a:t> with others.</a:t>
            </a:r>
          </a:p>
          <a:p>
            <a:pPr lvl="1"/>
            <a:r>
              <a:rPr lang="en-US" dirty="0" smtClean="0"/>
              <a:t>Being Socially Perceptive: has insight and awareness of what is </a:t>
            </a:r>
            <a:r>
              <a:rPr lang="en-US" u="sng" dirty="0" smtClean="0"/>
              <a:t>important</a:t>
            </a:r>
            <a:r>
              <a:rPr lang="en-US" dirty="0" smtClean="0"/>
              <a:t> to others.</a:t>
            </a:r>
          </a:p>
          <a:p>
            <a:pPr lvl="1"/>
            <a:r>
              <a:rPr lang="en-US" dirty="0" smtClean="0"/>
              <a:t>Showing Emotional Intelligence: ability to </a:t>
            </a:r>
            <a:r>
              <a:rPr lang="en-US" u="sng" dirty="0" smtClean="0"/>
              <a:t>perceive</a:t>
            </a:r>
            <a:r>
              <a:rPr lang="en-US" dirty="0" smtClean="0"/>
              <a:t> and express emotion.</a:t>
            </a:r>
          </a:p>
          <a:p>
            <a:pPr lvl="1"/>
            <a:r>
              <a:rPr lang="en-US" dirty="0" smtClean="0"/>
              <a:t>Handling Conflict: if done correctly can reduce stress, increase problem-solving and strengthen </a:t>
            </a:r>
            <a:r>
              <a:rPr lang="en-US" u="sng" dirty="0" smtClean="0"/>
              <a:t>relationships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6" name="Picture 2" descr="https://hdcdnsun2.r.worldssl.net/sites/www.hypnosisdownloads.com/themes/hypnosisnew/images/category/interpersonal-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5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leadership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Conceptual skills refers with a leader being able to </a:t>
            </a:r>
            <a:r>
              <a:rPr lang="en-US" u="sng" dirty="0" smtClean="0"/>
              <a:t>communicate</a:t>
            </a:r>
            <a:r>
              <a:rPr lang="en-US" dirty="0" smtClean="0"/>
              <a:t> ideas, goals, mission, and how to best solve problems.</a:t>
            </a:r>
          </a:p>
          <a:p>
            <a:pPr lvl="1"/>
            <a:r>
              <a:rPr lang="en-US" dirty="0" smtClean="0"/>
              <a:t>Problem Solving: ability to correct problem to meet desired </a:t>
            </a:r>
            <a:r>
              <a:rPr lang="en-US" u="sng" dirty="0" smtClean="0"/>
              <a:t>objectives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Strategic Planning: developing plans of action based </a:t>
            </a:r>
            <a:r>
              <a:rPr lang="en-US" u="sng" dirty="0" smtClean="0"/>
              <a:t>personnel</a:t>
            </a:r>
            <a:r>
              <a:rPr lang="en-US" dirty="0" smtClean="0"/>
              <a:t> and resources.</a:t>
            </a:r>
          </a:p>
          <a:p>
            <a:pPr lvl="1"/>
            <a:r>
              <a:rPr lang="en-US" dirty="0" smtClean="0"/>
              <a:t>Creating Vision: create a picture of the </a:t>
            </a:r>
            <a:r>
              <a:rPr lang="en-US" u="sng" dirty="0" smtClean="0"/>
              <a:t>future</a:t>
            </a:r>
            <a:r>
              <a:rPr lang="en-US" dirty="0" smtClean="0"/>
              <a:t> and move others toward it.</a:t>
            </a:r>
            <a:endParaRPr lang="en-US" dirty="0"/>
          </a:p>
        </p:txBody>
      </p:sp>
      <p:pic>
        <p:nvPicPr>
          <p:cNvPr id="2050" name="Picture 2" descr="https://media-exp2.licdn.com/mpr/mpr/AAEAAQAAAAAAAAOUAAAAJDNhYjM5NzY5LWFiMjktNDQ3ZC04NzEwLWNjYWI1YjY1OGNhM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" r="1539"/>
          <a:stretch/>
        </p:blipFill>
        <p:spPr bwMode="auto">
          <a:xfrm>
            <a:off x="5129784" y="2971800"/>
            <a:ext cx="370290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a leadership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752600"/>
            <a:ext cx="4191000" cy="45720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For </a:t>
            </a:r>
            <a:r>
              <a:rPr lang="en-US" dirty="0">
                <a:solidFill>
                  <a:schemeClr val="bg2"/>
                </a:solidFill>
              </a:rPr>
              <a:t>many years leadership has been thought of as a </a:t>
            </a:r>
            <a:r>
              <a:rPr lang="en-US" u="sng" dirty="0">
                <a:solidFill>
                  <a:schemeClr val="bg2"/>
                </a:solidFill>
              </a:rPr>
              <a:t>combination of personality traits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 </a:t>
            </a:r>
            <a:r>
              <a:rPr lang="en-US" dirty="0">
                <a:solidFill>
                  <a:schemeClr val="bg2"/>
                </a:solidFill>
              </a:rPr>
              <a:t>leadership style is a</a:t>
            </a:r>
            <a:r>
              <a:rPr lang="en-US" u="sng" dirty="0">
                <a:solidFill>
                  <a:schemeClr val="bg2"/>
                </a:solidFill>
              </a:rPr>
              <a:t> particular pattern of behavior exhibited by the leader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you </a:t>
            </a:r>
            <a:r>
              <a:rPr lang="en-US" dirty="0">
                <a:solidFill>
                  <a:schemeClr val="bg2"/>
                </a:solidFill>
              </a:rPr>
              <a:t>must lead with a style that you are most comfortable with.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6700"/>
          <a:stretch/>
        </p:blipFill>
        <p:spPr>
          <a:xfrm>
            <a:off x="304800" y="1752600"/>
            <a:ext cx="4114800" cy="33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are the three classic styles of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191000" cy="48768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Leadership </a:t>
            </a:r>
            <a:r>
              <a:rPr lang="en-US" u="sng" dirty="0">
                <a:solidFill>
                  <a:schemeClr val="bg2"/>
                </a:solidFill>
              </a:rPr>
              <a:t>has been extensively studied</a:t>
            </a:r>
            <a:r>
              <a:rPr lang="en-US" dirty="0">
                <a:solidFill>
                  <a:schemeClr val="bg2"/>
                </a:solidFill>
              </a:rPr>
              <a:t>. Three classical styles.  </a:t>
            </a:r>
          </a:p>
          <a:p>
            <a:pPr lvl="1"/>
            <a:r>
              <a:rPr lang="en-US" b="1" u="sng" dirty="0" smtClean="0">
                <a:solidFill>
                  <a:schemeClr val="bg2"/>
                </a:solidFill>
              </a:rPr>
              <a:t>Autocratic</a:t>
            </a:r>
            <a:r>
              <a:rPr lang="en-US" dirty="0">
                <a:solidFill>
                  <a:schemeClr val="bg2"/>
                </a:solidFill>
              </a:rPr>
              <a:t>: Holds all authority, military in nature, “do it my way, or the highway.</a:t>
            </a:r>
            <a:r>
              <a:rPr lang="en-US" dirty="0" smtClean="0">
                <a:solidFill>
                  <a:schemeClr val="bg2"/>
                </a:solidFill>
              </a:rPr>
              <a:t>”  Communication from top to bottom.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b="1" u="sng" dirty="0" smtClean="0">
                <a:solidFill>
                  <a:schemeClr val="bg2"/>
                </a:solidFill>
              </a:rPr>
              <a:t>Democratic</a:t>
            </a:r>
            <a:r>
              <a:rPr lang="en-US" dirty="0">
                <a:solidFill>
                  <a:schemeClr val="bg2"/>
                </a:solidFill>
              </a:rPr>
              <a:t>: delegates authority, employee participation, better communication, ”</a:t>
            </a:r>
            <a:r>
              <a:rPr lang="en-US" dirty="0" smtClean="0">
                <a:solidFill>
                  <a:schemeClr val="bg2"/>
                </a:solidFill>
              </a:rPr>
              <a:t>let’s </a:t>
            </a:r>
            <a:r>
              <a:rPr lang="en-US" dirty="0">
                <a:solidFill>
                  <a:schemeClr val="bg2"/>
                </a:solidFill>
              </a:rPr>
              <a:t>work together” approach.</a:t>
            </a:r>
          </a:p>
          <a:p>
            <a:pPr lvl="1"/>
            <a:r>
              <a:rPr lang="en-US" b="1" u="sng" dirty="0" smtClean="0">
                <a:solidFill>
                  <a:schemeClr val="bg2"/>
                </a:solidFill>
              </a:rPr>
              <a:t>Laissez-faire</a:t>
            </a:r>
            <a:r>
              <a:rPr lang="en-US" dirty="0">
                <a:solidFill>
                  <a:schemeClr val="bg2"/>
                </a:solidFill>
              </a:rPr>
              <a:t>: Gives authority with minimum interference, communication flows horizontally, “do it your way” approach</a:t>
            </a:r>
            <a:r>
              <a:rPr lang="en-US" dirty="0" smtClean="0">
                <a:solidFill>
                  <a:schemeClr val="bg2"/>
                </a:solidFill>
              </a:rPr>
              <a:t>.  Gives authority to employees.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6" y="1752600"/>
            <a:ext cx="4333874" cy="43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situational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572000" cy="48768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Situational </a:t>
            </a:r>
            <a:r>
              <a:rPr lang="en-US" dirty="0">
                <a:solidFill>
                  <a:schemeClr val="bg2"/>
                </a:solidFill>
              </a:rPr>
              <a:t>leadership or contingency theory says that there is “</a:t>
            </a:r>
            <a:r>
              <a:rPr lang="en-US" u="sng" dirty="0">
                <a:solidFill>
                  <a:schemeClr val="bg2"/>
                </a:solidFill>
              </a:rPr>
              <a:t>no one best way” to lead a group all the time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You </a:t>
            </a:r>
            <a:r>
              <a:rPr lang="en-US" dirty="0">
                <a:solidFill>
                  <a:schemeClr val="bg2"/>
                </a:solidFill>
              </a:rPr>
              <a:t>should </a:t>
            </a:r>
            <a:r>
              <a:rPr lang="en-US" u="sng" dirty="0">
                <a:solidFill>
                  <a:schemeClr val="bg2"/>
                </a:solidFill>
              </a:rPr>
              <a:t>adapt your leadership style to the situation </a:t>
            </a:r>
            <a:r>
              <a:rPr lang="en-US" dirty="0">
                <a:solidFill>
                  <a:schemeClr val="bg2"/>
                </a:solidFill>
              </a:rPr>
              <a:t>based on: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how </a:t>
            </a:r>
            <a:r>
              <a:rPr lang="en-US" dirty="0">
                <a:solidFill>
                  <a:schemeClr val="bg2"/>
                </a:solidFill>
              </a:rPr>
              <a:t>much loyalty the follower has.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how </a:t>
            </a:r>
            <a:r>
              <a:rPr lang="en-US" dirty="0">
                <a:solidFill>
                  <a:schemeClr val="bg2"/>
                </a:solidFill>
              </a:rPr>
              <a:t>routine or difficult the task is.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how </a:t>
            </a:r>
            <a:r>
              <a:rPr lang="en-US" dirty="0">
                <a:solidFill>
                  <a:schemeClr val="bg2"/>
                </a:solidFill>
              </a:rPr>
              <a:t>much formal power the leader has.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Organizations </a:t>
            </a:r>
            <a:r>
              <a:rPr lang="en-US" dirty="0">
                <a:solidFill>
                  <a:schemeClr val="bg2"/>
                </a:solidFill>
              </a:rPr>
              <a:t>should </a:t>
            </a:r>
            <a:r>
              <a:rPr lang="en-US" u="sng" dirty="0">
                <a:solidFill>
                  <a:schemeClr val="bg2"/>
                </a:solidFill>
              </a:rPr>
              <a:t>consider each situation before assigning leaders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effectiveness </a:t>
            </a:r>
            <a:r>
              <a:rPr lang="en-US" dirty="0">
                <a:solidFill>
                  <a:schemeClr val="bg2"/>
                </a:solidFill>
              </a:rPr>
              <a:t>of leader in situations will differ.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89382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Theory </a:t>
            </a:r>
            <a:r>
              <a:rPr lang="en-US" dirty="0" smtClean="0"/>
              <a:t>X , Y, 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00548" cy="49530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Leaders </a:t>
            </a:r>
            <a:r>
              <a:rPr lang="en-US" u="sng" dirty="0">
                <a:solidFill>
                  <a:schemeClr val="bg2"/>
                </a:solidFill>
              </a:rPr>
              <a:t>treat followers according to the </a:t>
            </a:r>
            <a:br>
              <a:rPr lang="en-US" u="sng" dirty="0">
                <a:solidFill>
                  <a:schemeClr val="bg2"/>
                </a:solidFill>
              </a:rPr>
            </a:br>
            <a:r>
              <a:rPr lang="en-US" u="sng" dirty="0">
                <a:solidFill>
                  <a:schemeClr val="bg2"/>
                </a:solidFill>
              </a:rPr>
              <a:t>assumptions they hold</a:t>
            </a:r>
            <a:r>
              <a:rPr lang="en-US" dirty="0">
                <a:solidFill>
                  <a:schemeClr val="bg2"/>
                </a:solidFill>
              </a:rPr>
              <a:t>.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Theory </a:t>
            </a:r>
            <a:r>
              <a:rPr lang="en-US" b="1" dirty="0">
                <a:solidFill>
                  <a:schemeClr val="bg2"/>
                </a:solidFill>
              </a:rPr>
              <a:t>“X” </a:t>
            </a:r>
            <a:r>
              <a:rPr lang="en-US" dirty="0">
                <a:solidFill>
                  <a:schemeClr val="bg2"/>
                </a:solidFill>
              </a:rPr>
              <a:t>assumes: </a:t>
            </a:r>
            <a:r>
              <a:rPr lang="en-US" u="sng" dirty="0">
                <a:solidFill>
                  <a:schemeClr val="bg2"/>
                </a:solidFill>
              </a:rPr>
              <a:t>Employees dislike work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employees are only </a:t>
            </a:r>
            <a:r>
              <a:rPr lang="en-US" dirty="0">
                <a:solidFill>
                  <a:schemeClr val="bg2"/>
                </a:solidFill>
              </a:rPr>
              <a:t>effective if highly controlled.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leader </a:t>
            </a:r>
            <a:r>
              <a:rPr lang="en-US" dirty="0">
                <a:solidFill>
                  <a:schemeClr val="bg2"/>
                </a:solidFill>
              </a:rPr>
              <a:t>makes ALL of the </a:t>
            </a:r>
            <a:r>
              <a:rPr lang="en-US" dirty="0" smtClean="0">
                <a:solidFill>
                  <a:schemeClr val="bg2"/>
                </a:solidFill>
              </a:rPr>
              <a:t>decisions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Theory </a:t>
            </a:r>
            <a:r>
              <a:rPr lang="en-US" b="1" dirty="0">
                <a:solidFill>
                  <a:schemeClr val="bg2"/>
                </a:solidFill>
              </a:rPr>
              <a:t>“Y”</a:t>
            </a:r>
            <a:r>
              <a:rPr lang="en-US" dirty="0">
                <a:solidFill>
                  <a:schemeClr val="bg2"/>
                </a:solidFill>
              </a:rPr>
              <a:t> offers a slightly more </a:t>
            </a:r>
            <a:r>
              <a:rPr lang="en-US" u="sng" dirty="0">
                <a:solidFill>
                  <a:schemeClr val="bg2"/>
                </a:solidFill>
              </a:rPr>
              <a:t>optimistic view of human nature</a:t>
            </a:r>
            <a:r>
              <a:rPr lang="en-US" dirty="0">
                <a:solidFill>
                  <a:schemeClr val="bg2"/>
                </a:solidFill>
              </a:rPr>
              <a:t>. 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employees </a:t>
            </a:r>
            <a:r>
              <a:rPr lang="en-US" dirty="0">
                <a:solidFill>
                  <a:schemeClr val="bg2"/>
                </a:solidFill>
              </a:rPr>
              <a:t>accept responsibilities with personal rewards.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more </a:t>
            </a:r>
            <a:r>
              <a:rPr lang="en-US" dirty="0">
                <a:solidFill>
                  <a:schemeClr val="bg2"/>
                </a:solidFill>
              </a:rPr>
              <a:t>effective as a guide for managerial action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Theory “Z”</a:t>
            </a:r>
            <a:r>
              <a:rPr lang="en-US" dirty="0" smtClean="0">
                <a:solidFill>
                  <a:schemeClr val="bg2"/>
                </a:solidFill>
              </a:rPr>
              <a:t> focused on building more well rounded employees</a:t>
            </a:r>
          </a:p>
          <a:p>
            <a:pPr lvl="1"/>
            <a:r>
              <a:rPr lang="en-US" u="sng" dirty="0">
                <a:solidFill>
                  <a:schemeClr val="bg2"/>
                </a:solidFill>
              </a:rPr>
              <a:t>c</a:t>
            </a:r>
            <a:r>
              <a:rPr lang="en-US" u="sng" dirty="0" smtClean="0">
                <a:solidFill>
                  <a:schemeClr val="bg2"/>
                </a:solidFill>
              </a:rPr>
              <a:t>ooperative and meaningful </a:t>
            </a:r>
            <a:r>
              <a:rPr lang="en-US" dirty="0" smtClean="0">
                <a:solidFill>
                  <a:schemeClr val="bg2"/>
                </a:solidFill>
              </a:rPr>
              <a:t>coworker relationships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work-life balance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19400"/>
            <a:ext cx="2576677" cy="22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style of leadership is best?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52600"/>
            <a:ext cx="4267200" cy="48006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bg2"/>
                </a:solidFill>
              </a:rPr>
              <a:t>No </a:t>
            </a:r>
            <a:r>
              <a:rPr lang="en-US" u="sng" dirty="0">
                <a:solidFill>
                  <a:schemeClr val="bg2"/>
                </a:solidFill>
              </a:rPr>
              <a:t>one best leadership style exists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each </a:t>
            </a:r>
            <a:r>
              <a:rPr lang="en-US" dirty="0">
                <a:solidFill>
                  <a:schemeClr val="bg2"/>
                </a:solidFill>
              </a:rPr>
              <a:t>has its disadvantages and advantages.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best leadership occurs when the </a:t>
            </a:r>
            <a:r>
              <a:rPr lang="en-US" u="sng" dirty="0">
                <a:solidFill>
                  <a:schemeClr val="bg2"/>
                </a:solidFill>
              </a:rPr>
              <a:t>leader’s style matches the situation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situational </a:t>
            </a:r>
            <a:r>
              <a:rPr lang="en-US" dirty="0">
                <a:solidFill>
                  <a:schemeClr val="bg2"/>
                </a:solidFill>
              </a:rPr>
              <a:t>leadership is overall best tool.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Effectiveness </a:t>
            </a:r>
            <a:r>
              <a:rPr lang="en-US" dirty="0">
                <a:solidFill>
                  <a:schemeClr val="bg2"/>
                </a:solidFill>
              </a:rPr>
              <a:t>of your leadership depends on </a:t>
            </a:r>
            <a:r>
              <a:rPr lang="en-US" u="sng" dirty="0">
                <a:solidFill>
                  <a:schemeClr val="bg2"/>
                </a:solidFill>
              </a:rPr>
              <a:t>your demonstrating an adequate level of skills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" t="11680" r="4628" b="11185"/>
          <a:stretch/>
        </p:blipFill>
        <p:spPr>
          <a:xfrm>
            <a:off x="304800" y="1752600"/>
            <a:ext cx="4165270" cy="26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Best </a:t>
            </a:r>
            <a:r>
              <a:rPr lang="en-US" dirty="0"/>
              <a:t>Leadership Style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648200"/>
          </a:xfrm>
          <a:solidFill>
            <a:schemeClr val="tx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Developing </a:t>
            </a:r>
            <a:r>
              <a:rPr lang="en-US" dirty="0">
                <a:solidFill>
                  <a:schemeClr val="bg2"/>
                </a:solidFill>
              </a:rPr>
              <a:t>your personal style of leadership:</a:t>
            </a:r>
          </a:p>
          <a:p>
            <a:pPr lvl="1"/>
            <a:r>
              <a:rPr lang="en-US" u="sng" dirty="0" smtClean="0">
                <a:solidFill>
                  <a:schemeClr val="bg2"/>
                </a:solidFill>
              </a:rPr>
              <a:t>Individual’s </a:t>
            </a:r>
            <a:r>
              <a:rPr lang="en-US" u="sng" dirty="0">
                <a:solidFill>
                  <a:schemeClr val="bg2"/>
                </a:solidFill>
              </a:rPr>
              <a:t>exposure &amp; observation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Trial </a:t>
            </a:r>
            <a:r>
              <a:rPr lang="en-US" dirty="0">
                <a:solidFill>
                  <a:schemeClr val="bg2"/>
                </a:solidFill>
              </a:rPr>
              <a:t>and error.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Training </a:t>
            </a:r>
            <a:r>
              <a:rPr lang="en-US" dirty="0">
                <a:solidFill>
                  <a:schemeClr val="bg2"/>
                </a:solidFill>
              </a:rPr>
              <a:t>and education.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Networking </a:t>
            </a:r>
            <a:r>
              <a:rPr lang="en-US" dirty="0">
                <a:solidFill>
                  <a:schemeClr val="bg2"/>
                </a:solidFill>
              </a:rPr>
              <a:t>with mentors.</a:t>
            </a:r>
          </a:p>
          <a:p>
            <a:pPr lvl="1"/>
            <a:r>
              <a:rPr lang="en-US" u="sng" dirty="0" smtClean="0">
                <a:solidFill>
                  <a:schemeClr val="bg2"/>
                </a:solidFill>
              </a:rPr>
              <a:t>Be </a:t>
            </a:r>
            <a:r>
              <a:rPr lang="en-US" u="sng" dirty="0">
                <a:solidFill>
                  <a:schemeClr val="bg2"/>
                </a:solidFill>
              </a:rPr>
              <a:t>a lifelong learner </a:t>
            </a:r>
            <a:r>
              <a:rPr lang="en-US" dirty="0">
                <a:solidFill>
                  <a:schemeClr val="bg2"/>
                </a:solidFill>
              </a:rPr>
              <a:t>to better yourself (there is always room for improvement).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4" b="5835"/>
          <a:stretch/>
        </p:blipFill>
        <p:spPr>
          <a:xfrm>
            <a:off x="4800600" y="1752600"/>
            <a:ext cx="4135374" cy="413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Leadership Skills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2" t="10264" r="22914" b="58164"/>
          <a:stretch/>
        </p:blipFill>
        <p:spPr bwMode="auto">
          <a:xfrm>
            <a:off x="1627685" y="1752600"/>
            <a:ext cx="5916115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7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leadership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5181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Administrative skills refer to those competencies a leader needs to run and </a:t>
            </a:r>
            <a:r>
              <a:rPr lang="en-US" u="sng" dirty="0"/>
              <a:t>organization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Managing </a:t>
            </a:r>
            <a:r>
              <a:rPr lang="en-US" u="sng" dirty="0" smtClean="0"/>
              <a:t>People</a:t>
            </a:r>
            <a:r>
              <a:rPr lang="en-US" dirty="0" smtClean="0"/>
              <a:t>: makes connections, understands tasks, and skills needed</a:t>
            </a:r>
          </a:p>
          <a:p>
            <a:pPr lvl="1"/>
            <a:r>
              <a:rPr lang="en-US" dirty="0" smtClean="0"/>
              <a:t>Managing Resources: Can </a:t>
            </a:r>
            <a:r>
              <a:rPr lang="en-US" dirty="0"/>
              <a:t>include people, money, supplies, equipment, space, or anything else needed to </a:t>
            </a:r>
            <a:r>
              <a:rPr lang="en-US" u="sng" dirty="0" smtClean="0"/>
              <a:t>operate</a:t>
            </a:r>
            <a:r>
              <a:rPr lang="en-US" dirty="0" smtClean="0"/>
              <a:t> </a:t>
            </a:r>
            <a:r>
              <a:rPr lang="en-US" dirty="0"/>
              <a:t>an organization. </a:t>
            </a:r>
            <a:endParaRPr lang="en-US" dirty="0" smtClean="0"/>
          </a:p>
          <a:p>
            <a:pPr lvl="1"/>
            <a:r>
              <a:rPr lang="en-US" dirty="0" smtClean="0"/>
              <a:t>Showing technical competence: Involves </a:t>
            </a:r>
            <a:r>
              <a:rPr lang="en-US" dirty="0"/>
              <a:t>having </a:t>
            </a:r>
            <a:r>
              <a:rPr lang="en-US" u="sng" dirty="0"/>
              <a:t>specialized</a:t>
            </a:r>
            <a:r>
              <a:rPr lang="en-US" dirty="0"/>
              <a:t> knowledge about the work we do or ask others to do. </a:t>
            </a:r>
          </a:p>
        </p:txBody>
      </p:sp>
      <p:pic>
        <p:nvPicPr>
          <p:cNvPr id="1026" name="Picture 2" descr="http://3.bp.blogspot.com/-ZT06NJHvXjk/Vf0uFLTyq_I/AAAAAAAAAa0/sA2tPpImMDE/s1600/Managing%2Bpeo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24" y="2667000"/>
            <a:ext cx="353139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5">
      <a:dk1>
        <a:srgbClr val="2F2B20"/>
      </a:dk1>
      <a:lt1>
        <a:srgbClr val="EDEAC4"/>
      </a:lt1>
      <a:dk2>
        <a:srgbClr val="675E47"/>
      </a:dk2>
      <a:lt2>
        <a:srgbClr val="DFDCB7"/>
      </a:lt2>
      <a:accent1>
        <a:srgbClr val="637307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913</TotalTime>
  <Words>558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Apothecary</vt:lpstr>
      <vt:lpstr>Lesson 3: Developing Your Personal Leadership Style</vt:lpstr>
      <vt:lpstr>What is a leadership style?</vt:lpstr>
      <vt:lpstr>What are the three classic styles of leadership?</vt:lpstr>
      <vt:lpstr>What is situational leadership?</vt:lpstr>
      <vt:lpstr>What are Theory X , Y, z?</vt:lpstr>
      <vt:lpstr>What style of leadership is best?</vt:lpstr>
      <vt:lpstr>Best Leadership Style Cont.</vt:lpstr>
      <vt:lpstr>Developing Leadership Skills</vt:lpstr>
      <vt:lpstr>Developing leadership Skills</vt:lpstr>
      <vt:lpstr>Developing leadership Skills</vt:lpstr>
      <vt:lpstr>Developing leadership Skills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3: Developing Your Personal Leadership Style</dc:title>
  <dc:creator>Windows User</dc:creator>
  <cp:lastModifiedBy>Angela Larsen</cp:lastModifiedBy>
  <cp:revision>29</cp:revision>
  <cp:lastPrinted>2013-11-21T15:04:19Z</cp:lastPrinted>
  <dcterms:created xsi:type="dcterms:W3CDTF">2011-12-21T23:41:50Z</dcterms:created>
  <dcterms:modified xsi:type="dcterms:W3CDTF">2018-01-29T19:06:11Z</dcterms:modified>
</cp:coreProperties>
</file>