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08" y="7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1864F-65DE-43D6-AC7F-CDB9D2CA8CEB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08F98-1B5E-4F59-9D6E-F15840E9E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702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4730582-5B62-4D25-B656-AC77592B4D92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8B79C9A-26AD-4DED-BD32-2430C902CA3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30582-5B62-4D25-B656-AC77592B4D92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79C9A-26AD-4DED-BD32-2430C902CA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30582-5B62-4D25-B656-AC77592B4D92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8B79C9A-26AD-4DED-BD32-2430C902CA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30582-5B62-4D25-B656-AC77592B4D92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79C9A-26AD-4DED-BD32-2430C902CA3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4730582-5B62-4D25-B656-AC77592B4D92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8B79C9A-26AD-4DED-BD32-2430C902CA3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30582-5B62-4D25-B656-AC77592B4D92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79C9A-26AD-4DED-BD32-2430C902CA3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30582-5B62-4D25-B656-AC77592B4D92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79C9A-26AD-4DED-BD32-2430C902CA3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30582-5B62-4D25-B656-AC77592B4D92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79C9A-26AD-4DED-BD32-2430C902CA3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30582-5B62-4D25-B656-AC77592B4D92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79C9A-26AD-4DED-BD32-2430C902CA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30582-5B62-4D25-B656-AC77592B4D92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8B79C9A-26AD-4DED-BD32-2430C902CA3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30582-5B62-4D25-B656-AC77592B4D92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79C9A-26AD-4DED-BD32-2430C902CA3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F4730582-5B62-4D25-B656-AC77592B4D92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A8B79C9A-26AD-4DED-BD32-2430C902CA3F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90600" y="228600"/>
            <a:ext cx="7772400" cy="1470025"/>
          </a:xfrm>
        </p:spPr>
        <p:txBody>
          <a:bodyPr/>
          <a:lstStyle/>
          <a:p>
            <a:r>
              <a:rPr lang="en-US" sz="3600" dirty="0">
                <a:latin typeface="Bell MT" pitchFamily="18" charset="0"/>
              </a:rPr>
              <a:t>Lesson 4: Creating the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Vision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66800"/>
            <a:ext cx="4226477" cy="279625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0" y="3657600"/>
            <a:ext cx="3124200" cy="2667000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Bell MT" pitchFamily="18" charset="0"/>
              </a:rPr>
              <a:t>“</a:t>
            </a:r>
            <a:r>
              <a:rPr lang="en-US" sz="2000" dirty="0">
                <a:solidFill>
                  <a:srgbClr val="002060"/>
                </a:solidFill>
                <a:latin typeface="Bell MT" pitchFamily="18" charset="0"/>
              </a:rPr>
              <a:t>A vision is not just a picture of what could be; it is an appeal to our better selves; a call to become something more.”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Bell MT" pitchFamily="18" charset="0"/>
              </a:rPr>
              <a:t>-</a:t>
            </a:r>
            <a:r>
              <a:rPr lang="en-US" sz="2000" dirty="0" err="1">
                <a:solidFill>
                  <a:srgbClr val="002060"/>
                </a:solidFill>
                <a:latin typeface="Bell MT" pitchFamily="18" charset="0"/>
              </a:rPr>
              <a:t>Rosabeth</a:t>
            </a:r>
            <a:r>
              <a:rPr lang="en-US" sz="2000" dirty="0">
                <a:solidFill>
                  <a:srgbClr val="002060"/>
                </a:solidFill>
                <a:latin typeface="Bell MT" pitchFamily="18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Bell MT" pitchFamily="18" charset="0"/>
              </a:rPr>
              <a:t>Moss </a:t>
            </a:r>
            <a:r>
              <a:rPr lang="en-US" sz="2000" dirty="0">
                <a:solidFill>
                  <a:srgbClr val="002060"/>
                </a:solidFill>
                <a:latin typeface="Bell MT" pitchFamily="18" charset="0"/>
              </a:rPr>
              <a:t>Kantor</a:t>
            </a:r>
          </a:p>
        </p:txBody>
      </p:sp>
    </p:spTree>
    <p:extLst>
      <p:ext uri="{BB962C8B-B14F-4D97-AF65-F5344CB8AC3E}">
        <p14:creationId xmlns:p14="http://schemas.microsoft.com/office/powerpoint/2010/main" val="255842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719071"/>
            <a:ext cx="3962401" cy="4453129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Bell MT" pitchFamily="18" charset="0"/>
              </a:rPr>
              <a:t>In </a:t>
            </a:r>
            <a:r>
              <a:rPr lang="en-US" dirty="0">
                <a:solidFill>
                  <a:schemeClr val="tx1"/>
                </a:solidFill>
                <a:latin typeface="Bell MT" pitchFamily="18" charset="0"/>
              </a:rPr>
              <a:t>his book, Managing for Results, Peter </a:t>
            </a:r>
            <a:r>
              <a:rPr lang="en-US" dirty="0" err="1">
                <a:solidFill>
                  <a:schemeClr val="tx1"/>
                </a:solidFill>
                <a:latin typeface="Bell MT" pitchFamily="18" charset="0"/>
              </a:rPr>
              <a:t>Drucker</a:t>
            </a:r>
            <a:r>
              <a:rPr lang="en-US" dirty="0">
                <a:solidFill>
                  <a:schemeClr val="tx1"/>
                </a:solidFill>
                <a:latin typeface="Bell MT" pitchFamily="18" charset="0"/>
              </a:rPr>
              <a:t> discusses having a </a:t>
            </a:r>
            <a:r>
              <a:rPr lang="en-US" u="sng" dirty="0">
                <a:solidFill>
                  <a:schemeClr val="tx1"/>
                </a:solidFill>
                <a:latin typeface="Bell MT" pitchFamily="18" charset="0"/>
              </a:rPr>
              <a:t>single organizational goal for all leaders and followers</a:t>
            </a:r>
            <a:r>
              <a:rPr lang="en-US" dirty="0" smtClean="0">
                <a:solidFill>
                  <a:schemeClr val="tx1"/>
                </a:solidFill>
                <a:latin typeface="Bell MT" pitchFamily="18" charset="0"/>
              </a:rPr>
              <a:t>.</a:t>
            </a:r>
          </a:p>
          <a:p>
            <a:endParaRPr lang="en-US" dirty="0">
              <a:solidFill>
                <a:schemeClr val="tx1"/>
              </a:solidFill>
              <a:latin typeface="Bell MT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Bell MT" pitchFamily="18" charset="0"/>
              </a:rPr>
              <a:t>A </a:t>
            </a:r>
            <a:r>
              <a:rPr lang="en-US" dirty="0">
                <a:solidFill>
                  <a:schemeClr val="tx1"/>
                </a:solidFill>
                <a:latin typeface="Bell MT" pitchFamily="18" charset="0"/>
              </a:rPr>
              <a:t>Mission Statement describes </a:t>
            </a:r>
            <a:r>
              <a:rPr lang="en-US" i="1" dirty="0">
                <a:solidFill>
                  <a:schemeClr val="tx1"/>
                </a:solidFill>
                <a:latin typeface="Bell MT" pitchFamily="18" charset="0"/>
              </a:rPr>
              <a:t>why</a:t>
            </a:r>
            <a:r>
              <a:rPr lang="en-US" dirty="0">
                <a:solidFill>
                  <a:schemeClr val="tx1"/>
                </a:solidFill>
                <a:latin typeface="Bell MT" pitchFamily="18" charset="0"/>
              </a:rPr>
              <a:t> the organization exists </a:t>
            </a:r>
            <a:endParaRPr lang="en-US" dirty="0" smtClean="0">
              <a:solidFill>
                <a:schemeClr val="tx1"/>
              </a:solidFill>
              <a:latin typeface="Bell MT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Bell MT" pitchFamily="18" charset="0"/>
              </a:rPr>
              <a:t>A </a:t>
            </a:r>
            <a:r>
              <a:rPr lang="en-US" dirty="0">
                <a:solidFill>
                  <a:schemeClr val="tx1"/>
                </a:solidFill>
                <a:latin typeface="Bell MT" pitchFamily="18" charset="0"/>
              </a:rPr>
              <a:t>vision describes </a:t>
            </a:r>
            <a:r>
              <a:rPr lang="en-US" i="1" dirty="0">
                <a:solidFill>
                  <a:schemeClr val="tx1"/>
                </a:solidFill>
                <a:latin typeface="Bell MT" pitchFamily="18" charset="0"/>
              </a:rPr>
              <a:t>where</a:t>
            </a:r>
            <a:r>
              <a:rPr lang="en-US" dirty="0">
                <a:solidFill>
                  <a:schemeClr val="tx1"/>
                </a:solidFill>
                <a:latin typeface="Bell MT" pitchFamily="18" charset="0"/>
              </a:rPr>
              <a:t> the organization wants to be in the future.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Bell MT" pitchFamily="18" charset="0"/>
              </a:rPr>
              <a:t>What </a:t>
            </a:r>
            <a:r>
              <a:rPr lang="en-US" sz="3600" dirty="0">
                <a:latin typeface="Bell MT" pitchFamily="18" charset="0"/>
              </a:rPr>
              <a:t>is Vision?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12636"/>
            <a:ext cx="4126459" cy="314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1905000"/>
            <a:ext cx="3657601" cy="437692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Bell MT" pitchFamily="18" charset="0"/>
              </a:rPr>
              <a:t>There is a </a:t>
            </a:r>
            <a:r>
              <a:rPr lang="en-US" u="sng" dirty="0">
                <a:solidFill>
                  <a:schemeClr val="tx1"/>
                </a:solidFill>
                <a:latin typeface="Bell MT" pitchFamily="18" charset="0"/>
              </a:rPr>
              <a:t>necessity of having a vision to inspire the organization</a:t>
            </a:r>
            <a:r>
              <a:rPr lang="en-US" dirty="0" smtClean="0">
                <a:solidFill>
                  <a:schemeClr val="tx1"/>
                </a:solidFill>
                <a:latin typeface="Bell MT" pitchFamily="18" charset="0"/>
              </a:rPr>
              <a:t>.</a:t>
            </a:r>
          </a:p>
          <a:p>
            <a:endParaRPr lang="en-US" dirty="0">
              <a:solidFill>
                <a:schemeClr val="tx1"/>
              </a:solidFill>
              <a:latin typeface="Bell MT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Bell MT" pitchFamily="18" charset="0"/>
              </a:rPr>
              <a:t>A </a:t>
            </a:r>
            <a:r>
              <a:rPr lang="en-US" dirty="0">
                <a:solidFill>
                  <a:schemeClr val="tx1"/>
                </a:solidFill>
                <a:latin typeface="Bell MT" pitchFamily="18" charset="0"/>
              </a:rPr>
              <a:t>vision </a:t>
            </a:r>
            <a:r>
              <a:rPr lang="en-US" u="sng" dirty="0">
                <a:solidFill>
                  <a:schemeClr val="tx1"/>
                </a:solidFill>
                <a:latin typeface="Bell MT" pitchFamily="18" charset="0"/>
              </a:rPr>
              <a:t>exhibits confidence about future success of an organization</a:t>
            </a:r>
            <a:r>
              <a:rPr lang="en-US" dirty="0">
                <a:solidFill>
                  <a:schemeClr val="tx1"/>
                </a:solidFill>
                <a:latin typeface="Bell MT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ell MT" pitchFamily="18" charset="0"/>
              </a:rPr>
              <a:t>What </a:t>
            </a:r>
            <a:r>
              <a:rPr lang="en-US" dirty="0">
                <a:latin typeface="Bell MT" pitchFamily="18" charset="0"/>
              </a:rPr>
              <a:t>are the </a:t>
            </a:r>
            <a:r>
              <a:rPr lang="en-US" dirty="0" smtClean="0">
                <a:latin typeface="Bell MT" pitchFamily="18" charset="0"/>
              </a:rPr>
              <a:t/>
            </a:r>
            <a:br>
              <a:rPr lang="en-US" dirty="0" smtClean="0">
                <a:latin typeface="Bell MT" pitchFamily="18" charset="0"/>
              </a:rPr>
            </a:br>
            <a:r>
              <a:rPr lang="en-US" dirty="0" smtClean="0">
                <a:latin typeface="Bell MT" pitchFamily="18" charset="0"/>
              </a:rPr>
              <a:t>benefits </a:t>
            </a:r>
            <a:r>
              <a:rPr lang="en-US" dirty="0">
                <a:latin typeface="Bell MT" pitchFamily="18" charset="0"/>
              </a:rPr>
              <a:t>of a vision?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874982"/>
            <a:ext cx="4307224" cy="323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57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719070"/>
            <a:ext cx="3962401" cy="445312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Bell MT" pitchFamily="18" charset="0"/>
              </a:rPr>
              <a:t>First</a:t>
            </a:r>
            <a:r>
              <a:rPr lang="en-US" dirty="0">
                <a:latin typeface="Bell MT" pitchFamily="18" charset="0"/>
              </a:rPr>
              <a:t>, key questions must be answered: What does your organization value? What is important? Where is it headed</a:t>
            </a:r>
            <a:r>
              <a:rPr lang="en-US" dirty="0" smtClean="0">
                <a:latin typeface="Bell MT" pitchFamily="18" charset="0"/>
              </a:rPr>
              <a:t>?</a:t>
            </a:r>
          </a:p>
          <a:p>
            <a:endParaRPr lang="en-US" dirty="0">
              <a:latin typeface="Bell MT" pitchFamily="18" charset="0"/>
            </a:endParaRPr>
          </a:p>
          <a:p>
            <a:r>
              <a:rPr lang="en-US" dirty="0" smtClean="0">
                <a:latin typeface="Bell MT" pitchFamily="18" charset="0"/>
              </a:rPr>
              <a:t>It </a:t>
            </a:r>
            <a:r>
              <a:rPr lang="en-US" dirty="0">
                <a:latin typeface="Bell MT" pitchFamily="18" charset="0"/>
              </a:rPr>
              <a:t>is an </a:t>
            </a:r>
            <a:r>
              <a:rPr lang="en-US" u="sng" dirty="0">
                <a:latin typeface="Bell MT" pitchFamily="18" charset="0"/>
              </a:rPr>
              <a:t>adventure of organizational self-mastery</a:t>
            </a:r>
            <a:r>
              <a:rPr lang="en-US" dirty="0">
                <a:latin typeface="Bell MT" pitchFamily="18" charset="0"/>
              </a:rPr>
              <a:t>.</a:t>
            </a:r>
          </a:p>
          <a:p>
            <a:pPr lvl="1"/>
            <a:r>
              <a:rPr lang="en-US" dirty="0" smtClean="0">
                <a:latin typeface="Bell MT" pitchFamily="18" charset="0"/>
              </a:rPr>
              <a:t>gives </a:t>
            </a:r>
            <a:r>
              <a:rPr lang="en-US" dirty="0">
                <a:latin typeface="Bell MT" pitchFamily="18" charset="0"/>
              </a:rPr>
              <a:t>meaning and purpose</a:t>
            </a:r>
            <a:r>
              <a:rPr lang="en-US" dirty="0" smtClean="0">
                <a:latin typeface="Bell MT" pitchFamily="18" charset="0"/>
              </a:rPr>
              <a:t>.</a:t>
            </a:r>
          </a:p>
          <a:p>
            <a:pPr lvl="1"/>
            <a:endParaRPr lang="en-US" dirty="0">
              <a:latin typeface="Bell MT" pitchFamily="18" charset="0"/>
            </a:endParaRPr>
          </a:p>
          <a:p>
            <a:r>
              <a:rPr lang="en-US" dirty="0" smtClean="0">
                <a:latin typeface="Bell MT" pitchFamily="18" charset="0"/>
              </a:rPr>
              <a:t>A </a:t>
            </a:r>
            <a:r>
              <a:rPr lang="en-US" dirty="0">
                <a:latin typeface="Bell MT" pitchFamily="18" charset="0"/>
              </a:rPr>
              <a:t>vision is a </a:t>
            </a:r>
            <a:r>
              <a:rPr lang="en-US" u="sng" dirty="0">
                <a:latin typeface="Bell MT" pitchFamily="18" charset="0"/>
              </a:rPr>
              <a:t>“social mirror” that reflects</a:t>
            </a:r>
            <a:r>
              <a:rPr lang="en-US" dirty="0">
                <a:latin typeface="Bell MT" pitchFamily="18" charset="0"/>
              </a:rPr>
              <a:t> what other people, customers, employees, suppliers and the public say about your organization.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ell MT" pitchFamily="18" charset="0"/>
              </a:rPr>
              <a:t>How </a:t>
            </a:r>
            <a:r>
              <a:rPr lang="en-US" dirty="0">
                <a:latin typeface="Bell MT" pitchFamily="18" charset="0"/>
              </a:rPr>
              <a:t>do you write a vision?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828800"/>
            <a:ext cx="4269570" cy="283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47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1719070"/>
            <a:ext cx="4597892" cy="4453129"/>
          </a:xfrm>
        </p:spPr>
        <p:txBody>
          <a:bodyPr>
            <a:normAutofit/>
          </a:bodyPr>
          <a:lstStyle/>
          <a:p>
            <a:r>
              <a:rPr lang="en-US" dirty="0">
                <a:latin typeface="Bell MT" pitchFamily="18" charset="0"/>
              </a:rPr>
              <a:t>The leader must be </a:t>
            </a:r>
            <a:r>
              <a:rPr lang="en-US" u="sng" dirty="0">
                <a:latin typeface="Bell MT" pitchFamily="18" charset="0"/>
              </a:rPr>
              <a:t>the one </a:t>
            </a:r>
            <a:r>
              <a:rPr lang="en-US" u="sng" dirty="0" smtClean="0">
                <a:latin typeface="Bell MT" pitchFamily="18" charset="0"/>
              </a:rPr>
              <a:t>who shares </a:t>
            </a:r>
            <a:r>
              <a:rPr lang="en-US" u="sng" dirty="0">
                <a:latin typeface="Bell MT" pitchFamily="18" charset="0"/>
              </a:rPr>
              <a:t>the vision</a:t>
            </a:r>
            <a:r>
              <a:rPr lang="en-US" dirty="0">
                <a:latin typeface="Bell MT" pitchFamily="18" charset="0"/>
              </a:rPr>
              <a:t>.</a:t>
            </a:r>
          </a:p>
          <a:p>
            <a:pPr lvl="1"/>
            <a:r>
              <a:rPr lang="en-US" dirty="0" smtClean="0">
                <a:latin typeface="Bell MT" pitchFamily="18" charset="0"/>
              </a:rPr>
              <a:t>Must </a:t>
            </a:r>
            <a:r>
              <a:rPr lang="en-US" dirty="0">
                <a:latin typeface="Bell MT" pitchFamily="18" charset="0"/>
              </a:rPr>
              <a:t>show how others will benefit</a:t>
            </a:r>
            <a:r>
              <a:rPr lang="en-US" dirty="0" smtClean="0">
                <a:latin typeface="Bell MT" pitchFamily="18" charset="0"/>
              </a:rPr>
              <a:t>.</a:t>
            </a:r>
          </a:p>
          <a:p>
            <a:pPr lvl="1"/>
            <a:endParaRPr lang="en-US" dirty="0">
              <a:latin typeface="Bell MT" pitchFamily="18" charset="0"/>
            </a:endParaRPr>
          </a:p>
          <a:p>
            <a:r>
              <a:rPr lang="en-US" u="sng" dirty="0" smtClean="0">
                <a:latin typeface="Bell MT" pitchFamily="18" charset="0"/>
              </a:rPr>
              <a:t>Encouraging </a:t>
            </a:r>
            <a:r>
              <a:rPr lang="en-US" u="sng" dirty="0">
                <a:latin typeface="Bell MT" pitchFamily="18" charset="0"/>
              </a:rPr>
              <a:t>participation</a:t>
            </a:r>
            <a:r>
              <a:rPr lang="en-US" dirty="0">
                <a:latin typeface="Bell MT" pitchFamily="18" charset="0"/>
              </a:rPr>
              <a:t> brings the vision to life</a:t>
            </a:r>
            <a:r>
              <a:rPr lang="en-US" dirty="0" smtClean="0">
                <a:latin typeface="Bell MT" pitchFamily="18" charset="0"/>
              </a:rPr>
              <a:t>.</a:t>
            </a:r>
          </a:p>
          <a:p>
            <a:endParaRPr lang="en-US" dirty="0">
              <a:latin typeface="Bell MT" pitchFamily="18" charset="0"/>
            </a:endParaRPr>
          </a:p>
          <a:p>
            <a:r>
              <a:rPr lang="en-US" u="sng" dirty="0" smtClean="0">
                <a:latin typeface="Bell MT" pitchFamily="18" charset="0"/>
              </a:rPr>
              <a:t>Acknowledge </a:t>
            </a:r>
            <a:r>
              <a:rPr lang="en-US" u="sng" dirty="0">
                <a:latin typeface="Bell MT" pitchFamily="18" charset="0"/>
              </a:rPr>
              <a:t>the performance</a:t>
            </a:r>
            <a:r>
              <a:rPr lang="en-US" dirty="0">
                <a:latin typeface="Bell MT" pitchFamily="18" charset="0"/>
              </a:rPr>
              <a:t> through positive reinforcement</a:t>
            </a:r>
            <a:r>
              <a:rPr lang="en-US" dirty="0" smtClean="0">
                <a:latin typeface="Bell MT" pitchFamily="18" charset="0"/>
              </a:rPr>
              <a:t>.</a:t>
            </a:r>
          </a:p>
          <a:p>
            <a:endParaRPr lang="en-US" dirty="0">
              <a:latin typeface="Bell MT" pitchFamily="18" charset="0"/>
            </a:endParaRPr>
          </a:p>
          <a:p>
            <a:r>
              <a:rPr lang="en-US" dirty="0" smtClean="0">
                <a:latin typeface="Bell MT" pitchFamily="18" charset="0"/>
              </a:rPr>
              <a:t>Last </a:t>
            </a:r>
            <a:r>
              <a:rPr lang="en-US" dirty="0">
                <a:latin typeface="Bell MT" pitchFamily="18" charset="0"/>
              </a:rPr>
              <a:t>step is </a:t>
            </a:r>
            <a:r>
              <a:rPr lang="en-US" u="sng" dirty="0">
                <a:latin typeface="Bell MT" pitchFamily="18" charset="0"/>
              </a:rPr>
              <a:t>rewarding the contribution</a:t>
            </a:r>
            <a:r>
              <a:rPr lang="en-US" dirty="0">
                <a:latin typeface="Bell MT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ell MT" pitchFamily="18" charset="0"/>
              </a:rPr>
              <a:t>How </a:t>
            </a:r>
            <a:r>
              <a:rPr lang="en-US" dirty="0">
                <a:latin typeface="Bell MT" pitchFamily="18" charset="0"/>
              </a:rPr>
              <a:t>does the leader communicating the vision?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828800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9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73935"/>
            <a:ext cx="4648200" cy="4703065"/>
          </a:xfrm>
        </p:spPr>
        <p:txBody>
          <a:bodyPr/>
          <a:lstStyle/>
          <a:p>
            <a:r>
              <a:rPr lang="en-US" u="sng" dirty="0" smtClean="0">
                <a:latin typeface="Bell MT" pitchFamily="18" charset="0"/>
              </a:rPr>
              <a:t>Martin </a:t>
            </a:r>
            <a:r>
              <a:rPr lang="en-US" u="sng" dirty="0">
                <a:latin typeface="Bell MT" pitchFamily="18" charset="0"/>
              </a:rPr>
              <a:t>Luther King, Jr</a:t>
            </a:r>
            <a:r>
              <a:rPr lang="en-US" dirty="0">
                <a:latin typeface="Bell MT" pitchFamily="18" charset="0"/>
              </a:rPr>
              <a:t>. was a great role model</a:t>
            </a:r>
            <a:r>
              <a:rPr lang="en-US" dirty="0" smtClean="0">
                <a:latin typeface="Bell MT" pitchFamily="18" charset="0"/>
              </a:rPr>
              <a:t>.</a:t>
            </a:r>
          </a:p>
          <a:p>
            <a:pPr marL="45720" indent="0">
              <a:buNone/>
            </a:pPr>
            <a:endParaRPr lang="en-US" dirty="0" smtClean="0">
              <a:latin typeface="Bell MT" pitchFamily="18" charset="0"/>
            </a:endParaRPr>
          </a:p>
          <a:p>
            <a:r>
              <a:rPr lang="en-US" dirty="0" smtClean="0">
                <a:latin typeface="Bell MT" pitchFamily="18" charset="0"/>
              </a:rPr>
              <a:t>King </a:t>
            </a:r>
            <a:r>
              <a:rPr lang="en-US" dirty="0">
                <a:latin typeface="Bell MT" pitchFamily="18" charset="0"/>
              </a:rPr>
              <a:t>said a vision must be </a:t>
            </a:r>
            <a:r>
              <a:rPr lang="en-US" u="sng" dirty="0">
                <a:latin typeface="Bell MT" pitchFamily="18" charset="0"/>
              </a:rPr>
              <a:t>presented in a way that they feel compelled to follow</a:t>
            </a:r>
            <a:r>
              <a:rPr lang="en-US" dirty="0" smtClean="0">
                <a:latin typeface="Bell MT" pitchFamily="18" charset="0"/>
              </a:rPr>
              <a:t>.</a:t>
            </a:r>
          </a:p>
          <a:p>
            <a:endParaRPr lang="en-US" dirty="0">
              <a:latin typeface="Bell MT" pitchFamily="18" charset="0"/>
            </a:endParaRPr>
          </a:p>
          <a:p>
            <a:r>
              <a:rPr lang="en-US" dirty="0" smtClean="0">
                <a:latin typeface="Bell MT" pitchFamily="18" charset="0"/>
              </a:rPr>
              <a:t>“</a:t>
            </a:r>
            <a:r>
              <a:rPr lang="en-US" u="sng" dirty="0" smtClean="0">
                <a:latin typeface="Bell MT" pitchFamily="18" charset="0"/>
              </a:rPr>
              <a:t>I </a:t>
            </a:r>
            <a:r>
              <a:rPr lang="en-US" u="sng" dirty="0">
                <a:latin typeface="Bell MT" pitchFamily="18" charset="0"/>
              </a:rPr>
              <a:t>Have a </a:t>
            </a:r>
            <a:r>
              <a:rPr lang="en-US" u="sng" dirty="0" smtClean="0">
                <a:latin typeface="Bell MT" pitchFamily="18" charset="0"/>
              </a:rPr>
              <a:t>Dream</a:t>
            </a:r>
            <a:r>
              <a:rPr lang="en-US" dirty="0">
                <a:latin typeface="Bell MT" pitchFamily="18" charset="0"/>
              </a:rPr>
              <a:t>” speech</a:t>
            </a:r>
            <a:r>
              <a:rPr lang="en-US" dirty="0" smtClean="0">
                <a:latin typeface="Bell MT" pitchFamily="18" charset="0"/>
              </a:rPr>
              <a:t>.</a:t>
            </a:r>
          </a:p>
          <a:p>
            <a:pPr lvl="1"/>
            <a:r>
              <a:rPr lang="en-US" dirty="0" smtClean="0">
                <a:latin typeface="Bell MT" pitchFamily="18" charset="0"/>
              </a:rPr>
              <a:t>August 28, 1963- Lincoln Memorial</a:t>
            </a:r>
          </a:p>
          <a:p>
            <a:endParaRPr lang="en-US" dirty="0">
              <a:latin typeface="Bell MT" pitchFamily="18" charset="0"/>
            </a:endParaRPr>
          </a:p>
          <a:p>
            <a:r>
              <a:rPr lang="en-US" dirty="0" smtClean="0">
                <a:latin typeface="Bell MT" pitchFamily="18" charset="0"/>
              </a:rPr>
              <a:t>He </a:t>
            </a:r>
            <a:r>
              <a:rPr lang="en-US" u="sng" dirty="0">
                <a:latin typeface="Bell MT" pitchFamily="18" charset="0"/>
              </a:rPr>
              <a:t>articulates his vision through powerful words and expressions</a:t>
            </a:r>
            <a:r>
              <a:rPr lang="en-US" dirty="0" smtClean="0">
                <a:latin typeface="Bell MT" pitchFamily="18" charset="0"/>
              </a:rPr>
              <a:t>.</a:t>
            </a:r>
            <a:endParaRPr lang="en-US" dirty="0">
              <a:latin typeface="Bell MT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ell MT" pitchFamily="18" charset="0"/>
              </a:rPr>
              <a:t>A </a:t>
            </a:r>
            <a:r>
              <a:rPr lang="en-US" dirty="0">
                <a:latin typeface="Bell MT" pitchFamily="18" charset="0"/>
              </a:rPr>
              <a:t>great example of vision!</a:t>
            </a:r>
          </a:p>
        </p:txBody>
      </p:sp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721812"/>
            <a:ext cx="3475182" cy="231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MartinLutherKingIHaveDreaml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114800"/>
            <a:ext cx="3475182" cy="232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532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Custom 17">
      <a:dk1>
        <a:sysClr val="windowText" lastClr="000000"/>
      </a:dk1>
      <a:lt1>
        <a:sysClr val="window" lastClr="FFFFFF"/>
      </a:lt1>
      <a:dk2>
        <a:srgbClr val="17365D"/>
      </a:dk2>
      <a:lt2>
        <a:srgbClr val="D8D8D8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224</TotalTime>
  <Words>290</Words>
  <Application>Microsoft Office PowerPoint</Application>
  <PresentationFormat>On-screen Show (4:3)</PresentationFormat>
  <Paragraphs>37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Bell MT</vt:lpstr>
      <vt:lpstr>Calibri</vt:lpstr>
      <vt:lpstr>Franklin Gothic Medium</vt:lpstr>
      <vt:lpstr>Wingdings</vt:lpstr>
      <vt:lpstr>Wingdings 2</vt:lpstr>
      <vt:lpstr>Grid</vt:lpstr>
      <vt:lpstr>Lesson 4: Creating the Vision</vt:lpstr>
      <vt:lpstr>What is Vision?</vt:lpstr>
      <vt:lpstr>What are the  benefits of a vision?</vt:lpstr>
      <vt:lpstr>How do you write a vision?</vt:lpstr>
      <vt:lpstr>How does the leader communicating the vision?</vt:lpstr>
      <vt:lpstr>A great example of vision!</vt:lpstr>
    </vt:vector>
  </TitlesOfParts>
  <Company>Utah Valley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4: Creating the Vision</dc:title>
  <dc:creator>Windows User</dc:creator>
  <cp:lastModifiedBy>Angela Larsen</cp:lastModifiedBy>
  <cp:revision>13</cp:revision>
  <dcterms:created xsi:type="dcterms:W3CDTF">2011-12-29T20:52:20Z</dcterms:created>
  <dcterms:modified xsi:type="dcterms:W3CDTF">2017-12-18T16:10:42Z</dcterms:modified>
</cp:coreProperties>
</file>