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C48E3-6B84-43FD-99FE-7E3763D62B8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3573-3724-4241-9520-849F957C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September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65688" y="2057401"/>
            <a:ext cx="3316112" cy="1447800"/>
          </a:xfrm>
          <a:solidFill>
            <a:schemeClr val="tx1"/>
          </a:solidFill>
          <a:ln w="12700">
            <a:solidFill>
              <a:schemeClr val="bg1"/>
            </a:solidFill>
            <a:bevel/>
          </a:ln>
        </p:spPr>
        <p:txBody>
          <a:bodyPr/>
          <a:lstStyle/>
          <a:p>
            <a:pPr algn="l"/>
            <a:r>
              <a:rPr lang="en-US" sz="1800" dirty="0" smtClean="0"/>
              <a:t>“</a:t>
            </a:r>
            <a:r>
              <a:rPr lang="en-US" sz="1800" dirty="0"/>
              <a:t>If you want to be happy, set a goal that commands your thoughts, liberates your energy, and inspires your hopes.”</a:t>
            </a:r>
          </a:p>
          <a:p>
            <a:pPr algn="l"/>
            <a:r>
              <a:rPr lang="en-US" sz="1800" b="1" dirty="0"/>
              <a:t>Andrew Carnegie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6096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0" dirty="0"/>
              <a:t>Lesson 5: Setting Goals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9" t="1317" r="11499" b="1235"/>
          <a:stretch/>
        </p:blipFill>
        <p:spPr>
          <a:xfrm>
            <a:off x="6971692" y="90311"/>
            <a:ext cx="2081998" cy="6683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56" y="6087070"/>
            <a:ext cx="674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“Setting goals is the first step in turning the invisible into the visible.”</a:t>
            </a:r>
          </a:p>
          <a:p>
            <a:r>
              <a:rPr lang="en-US" dirty="0" smtClean="0"/>
              <a:t>	Anthony </a:t>
            </a:r>
            <a:r>
              <a:rPr lang="en-US" dirty="0"/>
              <a:t>Robbins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89" y="54774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“A goal properly set is halfway reached.”</a:t>
            </a:r>
          </a:p>
          <a:p>
            <a:r>
              <a:rPr lang="en-US" dirty="0" smtClean="0"/>
              <a:t>	Abraham </a:t>
            </a:r>
            <a:r>
              <a:rPr lang="en-US" dirty="0"/>
              <a:t>Lincoln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"/>
          <a:stretch/>
        </p:blipFill>
        <p:spPr>
          <a:xfrm>
            <a:off x="609600" y="914400"/>
            <a:ext cx="2895600" cy="38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76778"/>
            <a:ext cx="3505200" cy="284762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goal is an </a:t>
            </a:r>
            <a:r>
              <a:rPr lang="en-US" sz="2400" u="sng" dirty="0"/>
              <a:t>objective, target, or result from the completion of tasks, activities, or </a:t>
            </a:r>
            <a:r>
              <a:rPr lang="en-US" sz="2400" u="sng" dirty="0" smtClean="0"/>
              <a:t>programs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Goals </a:t>
            </a:r>
            <a:r>
              <a:rPr lang="en-US" sz="2400" dirty="0"/>
              <a:t>are </a:t>
            </a:r>
            <a:r>
              <a:rPr lang="en-US" sz="2400" u="sng" dirty="0"/>
              <a:t>necessary to promote growth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is a goal?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3" y="1873956"/>
            <a:ext cx="3321306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53000" y="1981200"/>
            <a:ext cx="3962400" cy="4303776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Short-range </a:t>
            </a:r>
            <a:r>
              <a:rPr lang="en-US" sz="2400" u="sng" dirty="0"/>
              <a:t>goals usually deal with current activities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	- </a:t>
            </a:r>
            <a:r>
              <a:rPr lang="en-US" sz="2000" dirty="0"/>
              <a:t>Applied on a daily basis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Intermediate </a:t>
            </a:r>
            <a:r>
              <a:rPr lang="en-US" sz="2400" u="sng" dirty="0"/>
              <a:t>goals</a:t>
            </a:r>
            <a:r>
              <a:rPr lang="en-US" sz="2400" dirty="0"/>
              <a:t>: Built on foundation of short-range goals.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deal with </a:t>
            </a:r>
            <a:r>
              <a:rPr lang="en-US" sz="2000" u="sng" dirty="0"/>
              <a:t>months and years</a:t>
            </a:r>
            <a:r>
              <a:rPr lang="en-US" sz="2000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Long-range goals</a:t>
            </a:r>
            <a:endParaRPr lang="en-US" sz="2400" u="sng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       - </a:t>
            </a:r>
            <a:r>
              <a:rPr lang="en-US" sz="2000" dirty="0"/>
              <a:t>Reflect the </a:t>
            </a:r>
            <a:r>
              <a:rPr lang="en-US" sz="2000" u="sng" dirty="0"/>
              <a:t>dreams, visions, and mission </a:t>
            </a:r>
            <a:r>
              <a:rPr lang="en-US" sz="2000" dirty="0"/>
              <a:t>of the organization.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three categories of goals?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199"/>
            <a:ext cx="4389967" cy="4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3657600" cy="4495800"/>
          </a:xfrm>
          <a:solidFill>
            <a:schemeClr val="accent3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u="sng" dirty="0" smtClean="0"/>
              <a:t>Five basic characteristics</a:t>
            </a:r>
            <a:r>
              <a:rPr lang="en-US" sz="4500" b="1" dirty="0" smtClean="0"/>
              <a:t> of goal setting. </a:t>
            </a:r>
          </a:p>
          <a:p>
            <a:pPr marL="3429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   - (Be “S.M.A.R.T.”)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Goals are only meaningful if </a:t>
            </a:r>
            <a:r>
              <a:rPr lang="en-US" sz="4500" b="1" u="sng" dirty="0" smtClean="0"/>
              <a:t>Specific</a:t>
            </a:r>
          </a:p>
          <a:p>
            <a:pPr marL="3429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   - Write down EXACTLY 	what is to be done.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For accurate feedback, goals must be </a:t>
            </a:r>
            <a:r>
              <a:rPr lang="en-US" sz="4500" b="1" u="sng" dirty="0" smtClean="0"/>
              <a:t>Measurable</a:t>
            </a:r>
            <a:r>
              <a:rPr lang="en-US" sz="4500" b="1" dirty="0" smtClean="0"/>
              <a:t> (this monitors the progress).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Ensure </a:t>
            </a:r>
            <a:r>
              <a:rPr lang="en-US" sz="4500" b="1" u="sng" dirty="0" smtClean="0"/>
              <a:t>Accountability</a:t>
            </a:r>
            <a:r>
              <a:rPr lang="en-US" sz="4500" b="1" dirty="0" smtClean="0"/>
              <a:t> to individuals responsible for the task.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Goal be challenging but </a:t>
            </a:r>
            <a:r>
              <a:rPr lang="en-US" sz="4500" b="1" u="sng" dirty="0" smtClean="0"/>
              <a:t>Realistic</a:t>
            </a:r>
            <a:r>
              <a:rPr lang="en-US" sz="4500" b="1" dirty="0" smtClean="0"/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Make </a:t>
            </a:r>
            <a:r>
              <a:rPr lang="en-US" sz="4500" b="1" u="sng" dirty="0" smtClean="0"/>
              <a:t>Timely</a:t>
            </a:r>
            <a:r>
              <a:rPr lang="en-US" sz="4500" b="1" dirty="0" smtClean="0"/>
              <a:t> deadlines toward achievement.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basics of setting </a:t>
            </a:r>
            <a:r>
              <a:rPr lang="en-US" dirty="0" smtClean="0"/>
              <a:t>goals?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688862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819400"/>
            <a:ext cx="2209800" cy="33239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Specific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Measurable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Accountability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Realistic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Timely</a:t>
            </a:r>
            <a:endParaRPr lang="en-US" sz="2800" dirty="0"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257800" y="1905000"/>
            <a:ext cx="3733800" cy="437997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Purpose</a:t>
            </a:r>
            <a:r>
              <a:rPr lang="en-US" b="1" dirty="0"/>
              <a:t>: To </a:t>
            </a:r>
            <a:r>
              <a:rPr lang="en-US" b="1" u="sng" dirty="0"/>
              <a:t>monitor progress through periods of time</a:t>
            </a:r>
            <a:r>
              <a:rPr lang="en-US" b="1" dirty="0" smtClean="0"/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First</a:t>
            </a:r>
            <a:r>
              <a:rPr lang="en-US" b="1" dirty="0"/>
              <a:t>: </a:t>
            </a:r>
            <a:r>
              <a:rPr lang="en-US" b="1" u="sng" dirty="0"/>
              <a:t>Specify the general objective</a:t>
            </a:r>
            <a:r>
              <a:rPr lang="en-US" b="1" dirty="0" smtClean="0"/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Second</a:t>
            </a:r>
            <a:r>
              <a:rPr lang="en-US" b="1" dirty="0"/>
              <a:t>: Specify </a:t>
            </a:r>
            <a:r>
              <a:rPr lang="en-US" b="1" u="sng" dirty="0"/>
              <a:t>how to measure the performance</a:t>
            </a:r>
            <a:r>
              <a:rPr lang="en-US" b="1" dirty="0"/>
              <a:t>. (units, time, money . . </a:t>
            </a:r>
            <a:r>
              <a:rPr lang="en-US" b="1" dirty="0" smtClean="0"/>
              <a:t>.)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Third</a:t>
            </a:r>
            <a:r>
              <a:rPr lang="en-US" b="1" dirty="0"/>
              <a:t>: </a:t>
            </a:r>
            <a:r>
              <a:rPr lang="en-US" b="1" u="sng" dirty="0"/>
              <a:t>Specify the standard or target objective</a:t>
            </a:r>
            <a:r>
              <a:rPr lang="en-US" b="1" dirty="0"/>
              <a:t>.</a:t>
            </a:r>
          </a:p>
          <a:p>
            <a:pPr algn="l">
              <a:lnSpc>
                <a:spcPct val="90000"/>
              </a:lnSpc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800" b="1" dirty="0">
              <a:solidFill>
                <a:srgbClr val="CC0000"/>
              </a:solidFill>
              <a:latin typeface="Comic Sans MS" pitchFamily="66" charset="0"/>
            </a:endParaRP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</a:t>
            </a:r>
            <a:r>
              <a:rPr lang="en-US" sz="2000" dirty="0"/>
              <a:t>do you set goals?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800600" cy="32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4191000" cy="4572000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Fourth</a:t>
            </a:r>
            <a:r>
              <a:rPr lang="en-US" sz="2400" dirty="0"/>
              <a:t>: </a:t>
            </a:r>
            <a:r>
              <a:rPr lang="en-US" sz="2400" u="sng" dirty="0"/>
              <a:t>Specify the time span involved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200" dirty="0" smtClean="0"/>
              <a:t>- </a:t>
            </a:r>
            <a:r>
              <a:rPr lang="en-US" sz="2200" dirty="0"/>
              <a:t>Deadlines must be put into place.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Fifth</a:t>
            </a:r>
            <a:r>
              <a:rPr lang="en-US" sz="2400" dirty="0"/>
              <a:t>: </a:t>
            </a:r>
            <a:r>
              <a:rPr lang="en-US" sz="2400" u="sng" dirty="0" smtClean="0"/>
              <a:t>Prioritize goals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Sixth</a:t>
            </a:r>
            <a:r>
              <a:rPr lang="en-US" sz="2400" dirty="0"/>
              <a:t>: </a:t>
            </a:r>
            <a:r>
              <a:rPr lang="en-US" sz="2400" u="sng" dirty="0"/>
              <a:t>Rate goals based on difficulty &amp; importance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Seventh</a:t>
            </a:r>
            <a:r>
              <a:rPr lang="en-US" sz="2400" dirty="0"/>
              <a:t>: </a:t>
            </a:r>
            <a:r>
              <a:rPr lang="en-US" sz="2400" u="sng" dirty="0"/>
              <a:t>Determine coordination requirements</a:t>
            </a:r>
            <a:r>
              <a:rPr lang="en-US" sz="2400" dirty="0"/>
              <a:t>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 </a:t>
            </a:r>
            <a:r>
              <a:rPr lang="en-US" sz="1200" dirty="0"/>
              <a:t>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>
          <a:xfrm>
            <a:off x="5421878" y="1828800"/>
            <a:ext cx="32664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16220" y="1828800"/>
            <a:ext cx="3875380" cy="4495800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Goals </a:t>
            </a:r>
            <a:r>
              <a:rPr lang="en-US" sz="2400" dirty="0"/>
              <a:t>alone cannot assure success . . . </a:t>
            </a:r>
            <a:r>
              <a:rPr lang="en-US" sz="2400" u="sng" dirty="0"/>
              <a:t>strategies and actions by leaders </a:t>
            </a:r>
            <a:r>
              <a:rPr lang="en-US" sz="2400" dirty="0"/>
              <a:t>must be instigated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First </a:t>
            </a:r>
            <a:r>
              <a:rPr lang="en-US" sz="2400" dirty="0"/>
              <a:t>step: </a:t>
            </a:r>
            <a:r>
              <a:rPr lang="en-US" sz="2400" u="sng" dirty="0"/>
              <a:t>managerial support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- </a:t>
            </a:r>
            <a:r>
              <a:rPr lang="en-US" sz="2000" dirty="0"/>
              <a:t>commitment from leaders.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- </a:t>
            </a:r>
            <a:r>
              <a:rPr lang="en-US" sz="2000" dirty="0"/>
              <a:t>provide supplies, time, resources</a:t>
            </a:r>
            <a:r>
              <a:rPr lang="en-US" sz="2000" dirty="0" smtClean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Employee </a:t>
            </a:r>
            <a:r>
              <a:rPr lang="en-US" sz="2400" u="sng" dirty="0"/>
              <a:t>participation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- </a:t>
            </a:r>
            <a:r>
              <a:rPr lang="en-US" sz="2000" dirty="0"/>
              <a:t>Managers must seek input.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obtain organizational goal commitment?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5733"/>
            <a:ext cx="48114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4114800" cy="461042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u="sng" dirty="0" smtClean="0"/>
              <a:t>Knowledge </a:t>
            </a:r>
            <a:r>
              <a:rPr lang="en-US" b="1" u="sng" dirty="0"/>
              <a:t>of organizational capabilities</a:t>
            </a:r>
            <a:r>
              <a:rPr lang="en-US" b="1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- 	different </a:t>
            </a:r>
            <a:r>
              <a:rPr lang="en-US" sz="2000" b="1" dirty="0"/>
              <a:t>talents among </a:t>
            </a:r>
            <a:r>
              <a:rPr lang="en-US" sz="2000" b="1" dirty="0" smtClean="0"/>
              <a:t>	employees</a:t>
            </a:r>
            <a:r>
              <a:rPr lang="en-US" sz="2000" b="1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- 	match </a:t>
            </a:r>
            <a:r>
              <a:rPr lang="en-US" sz="2000" b="1" dirty="0"/>
              <a:t>goal difficulty </a:t>
            </a:r>
            <a:r>
              <a:rPr lang="en-US" sz="2000" b="1" dirty="0" smtClean="0"/>
              <a:t>	with capabilities </a:t>
            </a:r>
            <a:r>
              <a:rPr lang="en-US" sz="2000" b="1" dirty="0"/>
              <a:t>of </a:t>
            </a:r>
            <a:r>
              <a:rPr lang="en-US" sz="2000" b="1" dirty="0" smtClean="0"/>
              <a:t>	group </a:t>
            </a:r>
            <a:r>
              <a:rPr lang="en-US" sz="2000" b="1" dirty="0"/>
              <a:t>or </a:t>
            </a:r>
            <a:r>
              <a:rPr lang="en-US" sz="2000" b="1" dirty="0" smtClean="0"/>
              <a:t>individual</a:t>
            </a:r>
            <a:r>
              <a:rPr lang="en-US" sz="2000" b="1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u="sng" dirty="0" smtClean="0"/>
              <a:t>Strategic </a:t>
            </a:r>
            <a:r>
              <a:rPr lang="en-US" b="1" u="sng" dirty="0"/>
              <a:t>use of rewards</a:t>
            </a:r>
            <a:r>
              <a:rPr lang="en-US" b="1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- 	connect </a:t>
            </a:r>
            <a:r>
              <a:rPr lang="en-US" sz="2000" b="1" dirty="0"/>
              <a:t>reward with </a:t>
            </a:r>
            <a:r>
              <a:rPr lang="en-US" sz="2000" b="1" dirty="0" smtClean="0"/>
              <a:t>	accomplishment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 </a:t>
            </a:r>
            <a:r>
              <a:rPr lang="en-US" dirty="0"/>
              <a:t>organizational goal </a:t>
            </a:r>
            <a:r>
              <a:rPr lang="en-US" dirty="0" smtClean="0"/>
              <a:t>commitment</a:t>
            </a:r>
            <a:r>
              <a:rPr lang="en-US" dirty="0"/>
              <a:t> </a:t>
            </a:r>
            <a:r>
              <a:rPr lang="en-US" sz="1200" dirty="0" smtClean="0"/>
              <a:t>continued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434337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"/>
          <a:stretch/>
        </p:blipFill>
        <p:spPr>
          <a:xfrm>
            <a:off x="5409966" y="4143021"/>
            <a:ext cx="3434572" cy="23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Custom 19">
      <a:dk1>
        <a:srgbClr val="2C261A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194</TotalTime>
  <Words>299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Garamond</vt:lpstr>
      <vt:lpstr>Informal Roman</vt:lpstr>
      <vt:lpstr>Tahoma</vt:lpstr>
      <vt:lpstr>Tunga</vt:lpstr>
      <vt:lpstr>Black Tie</vt:lpstr>
      <vt:lpstr>Lesson 5: Setting Goals</vt:lpstr>
      <vt:lpstr>What is a goal?</vt:lpstr>
      <vt:lpstr>What are the three categories of goals?</vt:lpstr>
      <vt:lpstr>What are the basics of setting goals?</vt:lpstr>
      <vt:lpstr>How do you set goals?</vt:lpstr>
      <vt:lpstr>Setting goals continued</vt:lpstr>
      <vt:lpstr>How to obtain organizational goal commitment?</vt:lpstr>
      <vt:lpstr>obtain organizational goal commitment continued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Setting Goals</dc:title>
  <dc:creator>Windows User</dc:creator>
  <cp:lastModifiedBy>asduser</cp:lastModifiedBy>
  <cp:revision>13</cp:revision>
  <cp:lastPrinted>2013-12-02T17:27:25Z</cp:lastPrinted>
  <dcterms:created xsi:type="dcterms:W3CDTF">2011-12-29T21:22:49Z</dcterms:created>
  <dcterms:modified xsi:type="dcterms:W3CDTF">2018-09-19T16:31:23Z</dcterms:modified>
</cp:coreProperties>
</file>