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9"/>
  </p:handout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3" r:id="rId11"/>
    <p:sldId id="274" r:id="rId12"/>
    <p:sldId id="276" r:id="rId13"/>
    <p:sldId id="278" r:id="rId14"/>
    <p:sldId id="280" r:id="rId15"/>
    <p:sldId id="279" r:id="rId16"/>
    <p:sldId id="282" r:id="rId17"/>
    <p:sldId id="28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300"/>
    <a:srgbClr val="6F352F"/>
    <a:srgbClr val="F8F8F8"/>
    <a:srgbClr val="C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93" autoAdjust="0"/>
  </p:normalViewPr>
  <p:slideViewPr>
    <p:cSldViewPr>
      <p:cViewPr varScale="1">
        <p:scale>
          <a:sx n="111" d="100"/>
          <a:sy n="111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75640E-B5A0-4B7D-893A-5EF0F8FBE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7EC0D7-763A-4401-8F41-C93B073E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518-A42C-4104-93F1-2F418A0F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6AE6-E838-4041-8027-3F75C8D9D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C32AD-A3E7-478E-BFC0-971AF6904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EDC-C7F7-4DD9-AB68-00E925113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133-3CA2-47F4-8B2F-F54201BB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25B1-247D-429B-85FB-AD54CD86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D5A892-AD9C-4427-ABA7-990F69F2F0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01D5D6B-CA92-482A-B605-3C4ECE300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9903-B4E1-4DEA-9738-C42302054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F35E-4D82-4E54-9308-D3A8896A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26-4766-4F6B-BB01-BFCDFB686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77F4E3-A179-42F8-9046-391C05BE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2039" r="13297" b="11585"/>
          <a:stretch/>
        </p:blipFill>
        <p:spPr>
          <a:xfrm>
            <a:off x="6068363" y="0"/>
            <a:ext cx="3075637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8458200" cy="1470025"/>
          </a:xfrm>
        </p:spPr>
        <p:txBody>
          <a:bodyPr/>
          <a:lstStyle/>
          <a:p>
            <a:r>
              <a:rPr lang="en-US" dirty="0">
                <a:latin typeface="+mn-lt"/>
              </a:rPr>
              <a:t>Lesson 6: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Time </a:t>
            </a:r>
            <a:r>
              <a:rPr lang="en-US" dirty="0">
                <a:latin typeface="+mn-lt"/>
              </a:rPr>
              <a:t>&amp; Meeting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42672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000" b="1" dirty="0"/>
              <a:t>“Dost thou love life?  Then do not squander time for that is the stuff life is made of.”</a:t>
            </a:r>
          </a:p>
          <a:p>
            <a:r>
              <a:rPr lang="en-US" sz="1600" b="1" dirty="0"/>
              <a:t>     -Benjamin Franklin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419600" cy="5029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First step is to </a:t>
            </a:r>
            <a:r>
              <a:rPr lang="en-US" sz="2400" u="sng" dirty="0" smtClean="0">
                <a:solidFill>
                  <a:schemeClr val="bg1"/>
                </a:solidFill>
              </a:rPr>
              <a:t>identify the task</a:t>
            </a:r>
            <a:r>
              <a:rPr lang="en-US" sz="2400" dirty="0" smtClean="0">
                <a:solidFill>
                  <a:schemeClr val="bg1"/>
                </a:solidFill>
              </a:rPr>
              <a:t> to be delegated.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Remember those tasks you shouldn’t delegate.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Hiring, firing, pay issues, policies.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Start off with simple and routine tasks.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Daily duties.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Least critical.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Dislike most.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Performed better by others.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“Where can I best spend my time?”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>
              <a:latin typeface="Comic Sans MS" charset="0"/>
            </a:endParaRPr>
          </a:p>
        </p:txBody>
      </p:sp>
      <p:pic>
        <p:nvPicPr>
          <p:cNvPr id="4098" name="Picture 2" descr="C:\Users\alarsen\AppData\Local\Microsoft\Windows\Temporary Internet Files\Content.IE5\YQ0Y3KYZ\dglxass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178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371600"/>
            <a:ext cx="3962400" cy="5029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second step is to </a:t>
            </a:r>
            <a:r>
              <a:rPr lang="en-US" sz="2800" u="sng" dirty="0" smtClean="0">
                <a:solidFill>
                  <a:schemeClr val="bg1"/>
                </a:solidFill>
              </a:rPr>
              <a:t>choose the right person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Who is an appropriate person for the task?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Assessment of skills and capabilities.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Importance of knowing your people.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Motivational level and desire to learn.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Future leadership screening process.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5123" name="Picture 3" descr="C:\Users\alarsen\AppData\Local\Microsoft\Windows\Temporary Internet Files\Content.IE5\8W6JV9RV\dglxass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349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962400" cy="495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Third step is to </a:t>
            </a:r>
            <a:r>
              <a:rPr lang="en-US" sz="2400" u="sng" dirty="0" smtClean="0">
                <a:solidFill>
                  <a:schemeClr val="bg1"/>
                </a:solidFill>
              </a:rPr>
              <a:t>prepare the person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Define the boundaries, expectations, expected results, deadlines, authority, and necessary training.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Write down key points.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Be willing to give up some power and control.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Provide necessary resources.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6147" name="Picture 3" descr="C:\Users\alarsen\AppData\Local\Microsoft\Windows\Temporary Internet Files\Content.IE5\A333F84D\dglxass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1447800"/>
            <a:ext cx="3505200" cy="53340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fourth step is to </a:t>
            </a:r>
            <a:r>
              <a:rPr lang="en-US" sz="2400" u="sng" dirty="0" smtClean="0">
                <a:solidFill>
                  <a:schemeClr val="bg1"/>
                </a:solidFill>
              </a:rPr>
              <a:t>monitor the progress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Allow for growth.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Encourage individuality.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Variety of methods.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Check up carefully without micromanaging.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7171" name="Picture 3" descr="C:\Users\alarsen\AppData\Local\Microsoft\Windows\Temporary Internet Files\Content.IE5\F5KPSF77\MP900442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76401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610600" cy="495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fifth step is to </a:t>
            </a:r>
            <a:r>
              <a:rPr lang="en-US" sz="4000" u="sng" dirty="0" smtClean="0">
                <a:solidFill>
                  <a:schemeClr val="bg1"/>
                </a:solidFill>
              </a:rPr>
              <a:t>evaluate results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Evaluate results, not methods.</a:t>
            </a:r>
          </a:p>
          <a:p>
            <a:pPr lvl="1" eaLnBrk="1" hangingPunct="1"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Remember expectations that were established.</a:t>
            </a:r>
          </a:p>
          <a:p>
            <a:pPr lvl="1" eaLnBrk="1" hangingPunct="1"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Provide appropriate acknowledgement and recognition.</a:t>
            </a:r>
          </a:p>
          <a:p>
            <a:pPr lvl="1" eaLnBrk="1" hangingPunct="1"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Keep written record for future use.</a:t>
            </a:r>
          </a:p>
          <a:p>
            <a:pPr lvl="1" eaLnBrk="1" hangingPunct="1"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Mutually discuss process and experience.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447800"/>
            <a:ext cx="3962400" cy="51054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buClrTx/>
            </a:pPr>
            <a:r>
              <a:rPr lang="en-US" sz="2800" dirty="0" smtClean="0">
                <a:solidFill>
                  <a:schemeClr val="bg1"/>
                </a:solidFill>
              </a:rPr>
              <a:t>The leader is still ultimately responsible for the task to be accomplished.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Surround yourself with the </a:t>
            </a:r>
            <a:r>
              <a:rPr lang="en-US" sz="2400" u="sng" dirty="0" smtClean="0">
                <a:solidFill>
                  <a:schemeClr val="bg1"/>
                </a:solidFill>
              </a:rPr>
              <a:t>best people you can find</a:t>
            </a:r>
            <a:r>
              <a:rPr lang="en-US" sz="2400" dirty="0" smtClean="0">
                <a:solidFill>
                  <a:schemeClr val="bg1"/>
                </a:solidFill>
              </a:rPr>
              <a:t> then delegate effectively. 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bg1"/>
                </a:solidFill>
              </a:rPr>
              <a:t>The key: Recognize and train the right people.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7921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dirty="0" smtClean="0">
                <a:solidFill>
                  <a:schemeClr val="bg1"/>
                </a:solidFill>
              </a:rPr>
              <a:t>ICPME</a:t>
            </a:r>
            <a:r>
              <a:rPr lang="en-US" sz="6600" b="1" dirty="0" smtClean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9218" name="Picture 2" descr="C:\Users\alarsen\AppData\Local\Microsoft\Windows\Temporary Internet Files\Content.IE5\QQLYZ3C9\dglxass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77" y="1752600"/>
            <a:ext cx="6056277" cy="52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08038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Delegation Wisdom Tidbit #1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581400" cy="48768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</a:rPr>
              <a:t>“Surround yourself with the best people you can find, delegate authority, and don’t interfere.”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-President Ronald Reagan</a:t>
            </a:r>
          </a:p>
        </p:txBody>
      </p:sp>
      <p:pic>
        <p:nvPicPr>
          <p:cNvPr id="32772" name="Picture 4" descr="reagan-ronald-photo-xl-ronald-reagan-62348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49370" cy="481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838200"/>
          </a:xfrm>
          <a:solidFill>
            <a:srgbClr val="3E23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Delegation Wisdom Tidbit #2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38600" cy="46493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“The best executive is the one who has sense enough to pick good men to do what he wants done, and self-restraint enough to keep from meddling with them while they do it.”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-President Theodore Roosevelt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727260" cy="464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808038"/>
          </a:xfrm>
          <a:solidFill>
            <a:srgbClr val="3E23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What is time management?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38600" cy="487680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Time Management: </a:t>
            </a:r>
            <a:r>
              <a:rPr lang="en-US" sz="2600" u="sng" dirty="0" smtClean="0">
                <a:solidFill>
                  <a:schemeClr val="bg1"/>
                </a:solidFill>
              </a:rPr>
              <a:t>Using the time available to the greatest advantage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When you are in control of your time you perform better, feel better, and are less stressed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First thing to do in </a:t>
            </a:r>
            <a:r>
              <a:rPr lang="en-US" sz="2600" u="sng" dirty="0" smtClean="0">
                <a:solidFill>
                  <a:schemeClr val="bg1"/>
                </a:solidFill>
              </a:rPr>
              <a:t>assessing your present time management skills</a:t>
            </a:r>
            <a:r>
              <a:rPr lang="en-US" sz="2600" dirty="0" smtClean="0">
                <a:solidFill>
                  <a:schemeClr val="bg1"/>
                </a:solidFill>
              </a:rPr>
              <a:t> is to see if you have symptoms of poor self management.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Indecisiveness? Procrastination? Always running late for appointments and events?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447800"/>
            <a:ext cx="371475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8683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are the two governing principles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of time management?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524000"/>
            <a:ext cx="3886200" cy="480060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First: “</a:t>
            </a:r>
            <a:r>
              <a:rPr lang="en-US" sz="2000" u="sng" dirty="0" smtClean="0">
                <a:solidFill>
                  <a:schemeClr val="bg1"/>
                </a:solidFill>
              </a:rPr>
              <a:t>Who’s in charge</a:t>
            </a:r>
            <a:r>
              <a:rPr lang="en-US" sz="2000" dirty="0" smtClean="0">
                <a:solidFill>
                  <a:schemeClr val="bg1"/>
                </a:solidFill>
              </a:rPr>
              <a:t>?”</a:t>
            </a:r>
            <a:endParaRPr lang="en-US" sz="2000" dirty="0">
              <a:solidFill>
                <a:schemeClr val="bg1"/>
              </a:solidFill>
            </a:endParaRPr>
          </a:p>
          <a:p>
            <a:pPr marL="826008" lvl="1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Are you in charge of the events in your life, or are they in charge of you?</a:t>
            </a:r>
          </a:p>
          <a:p>
            <a:pPr marL="826008" lvl="1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You must be in control for effective time management.</a:t>
            </a:r>
          </a:p>
          <a:p>
            <a:pPr marL="826008" lvl="1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Develop the </a:t>
            </a:r>
            <a:r>
              <a:rPr lang="en-US" sz="1800" u="sng" dirty="0" smtClean="0">
                <a:solidFill>
                  <a:schemeClr val="bg1"/>
                </a:solidFill>
              </a:rPr>
              <a:t>attitude of taking charge and control over the things in your life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533400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Second: </a:t>
            </a:r>
            <a:r>
              <a:rPr lang="en-US" sz="2000" u="sng" dirty="0" smtClean="0">
                <a:solidFill>
                  <a:schemeClr val="bg1"/>
                </a:solidFill>
              </a:rPr>
              <a:t>Developing self-mastery of discipline by developing good habits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826008" lvl="1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“We make our habits, then they make us.”</a:t>
            </a:r>
          </a:p>
          <a:p>
            <a:pPr marL="826008" lvl="1" indent="-533400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Acquiring good habits is an ongoing process of </a:t>
            </a:r>
            <a:r>
              <a:rPr lang="en-US" sz="1800" u="sng" dirty="0" smtClean="0">
                <a:solidFill>
                  <a:schemeClr val="bg1"/>
                </a:solidFill>
              </a:rPr>
              <a:t>identifying and eliminating </a:t>
            </a:r>
            <a:r>
              <a:rPr lang="en-US" sz="1800" dirty="0" smtClean="0">
                <a:solidFill>
                  <a:schemeClr val="bg1"/>
                </a:solidFill>
              </a:rPr>
              <a:t>bad habits then replacing the habits. 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724400" cy="376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914400"/>
          </a:xfrm>
          <a:solidFill>
            <a:srgbClr val="3E23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 What are some effective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    time management guidelines?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19600" cy="495300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Create a </a:t>
            </a:r>
            <a:r>
              <a:rPr lang="en-US" sz="2500" u="sng" dirty="0" smtClean="0">
                <a:solidFill>
                  <a:schemeClr val="bg1"/>
                </a:solidFill>
              </a:rPr>
              <a:t>daily “To Do” list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300" u="sng" dirty="0" smtClean="0">
                <a:solidFill>
                  <a:schemeClr val="bg1"/>
                </a:solidFill>
              </a:rPr>
              <a:t>Traditional “ABC” list of prioritizing your tasks</a:t>
            </a:r>
            <a:r>
              <a:rPr lang="en-US" sz="2300" dirty="0" smtClean="0">
                <a:solidFill>
                  <a:schemeClr val="bg1"/>
                </a:solidFill>
              </a:rPr>
              <a:t> keeps track of jobs and details.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endParaRPr lang="en-US" sz="23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Develop </a:t>
            </a:r>
            <a:r>
              <a:rPr lang="en-US" sz="2500" u="sng" dirty="0" smtClean="0">
                <a:solidFill>
                  <a:schemeClr val="bg1"/>
                </a:solidFill>
              </a:rPr>
              <a:t>effective delegation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Follow up on tasks done by others.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endParaRPr lang="en-US" sz="23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500" u="sng" dirty="0" smtClean="0">
                <a:solidFill>
                  <a:schemeClr val="bg1"/>
                </a:solidFill>
              </a:rPr>
              <a:t>Control &amp; minimize interruptions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Ask yourself if it is an emergency or not.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endParaRPr lang="en-US" sz="23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500" u="sng" dirty="0" smtClean="0">
                <a:solidFill>
                  <a:schemeClr val="bg1"/>
                </a:solidFill>
              </a:rPr>
              <a:t>Handling phone calls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</a:p>
          <a:p>
            <a:pPr marL="859536" lvl="1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Be sociable but don’t waste time. Stand up when important. Write down notes.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5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Comic Sans MS" charset="0"/>
            </a:endParaRPr>
          </a:p>
        </p:txBody>
      </p:sp>
      <p:pic>
        <p:nvPicPr>
          <p:cNvPr id="1026" name="Picture 2" descr="C:\Users\alarsen\AppData\Local\Microsoft\Windows\Temporary Internet Files\Content.IE5\DWD8S6X2\MP900309384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657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524000"/>
            <a:ext cx="3962400" cy="502920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Take </a:t>
            </a:r>
            <a:r>
              <a:rPr lang="en-US" sz="2200" u="sng" dirty="0" smtClean="0">
                <a:solidFill>
                  <a:schemeClr val="bg1"/>
                </a:solidFill>
              </a:rPr>
              <a:t>action against procrastination!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If important, JUST DO IT!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Develop </a:t>
            </a:r>
            <a:r>
              <a:rPr lang="en-US" sz="2200" u="sng" dirty="0" smtClean="0">
                <a:solidFill>
                  <a:schemeClr val="bg1"/>
                </a:solidFill>
              </a:rPr>
              <a:t>rules for handling paper work.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Handle paper work just one time.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Handle it NOW and be done with it.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Use </a:t>
            </a:r>
            <a:r>
              <a:rPr lang="en-US" sz="2200" u="sng" dirty="0" smtClean="0">
                <a:solidFill>
                  <a:schemeClr val="bg1"/>
                </a:solidFill>
              </a:rPr>
              <a:t>clear and effective communication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Prepare what you say ahead of time.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Avoid distracting places to talk.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Watch your </a:t>
            </a:r>
            <a:r>
              <a:rPr lang="en-US" sz="2200" u="sng" dirty="0" smtClean="0">
                <a:solidFill>
                  <a:schemeClr val="bg1"/>
                </a:solidFill>
              </a:rPr>
              <a:t>“Open Door” policy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859536" lvl="1" indent="-457200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Always be mindful of every conversation.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u="sng" dirty="0" smtClean="0">
                <a:solidFill>
                  <a:schemeClr val="bg1"/>
                </a:solidFill>
              </a:rPr>
              <a:t>Daily planners </a:t>
            </a:r>
            <a:r>
              <a:rPr lang="en-US" sz="2200" dirty="0" smtClean="0">
                <a:solidFill>
                  <a:schemeClr val="bg1"/>
                </a:solidFill>
              </a:rPr>
              <a:t>ARE A MUST! (Physical reminders)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b="1" dirty="0" smtClean="0">
              <a:latin typeface="Comic Sans MS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914400"/>
          </a:xfrm>
          <a:solidFill>
            <a:srgbClr val="3E23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 What are some effective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    time management guidelines?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7965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884238"/>
          </a:xfrm>
          <a:solidFill>
            <a:srgbClr val="3E23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What are some effective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meeting management tools?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191000" cy="502920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For meetings to accomplish results, </a:t>
            </a:r>
            <a:r>
              <a:rPr lang="en-US" sz="2400" u="sng" dirty="0" smtClean="0">
                <a:solidFill>
                  <a:schemeClr val="bg1"/>
                </a:solidFill>
              </a:rPr>
              <a:t>rules &amp; procedures</a:t>
            </a:r>
            <a:r>
              <a:rPr lang="en-US" sz="2400" dirty="0" smtClean="0">
                <a:solidFill>
                  <a:schemeClr val="bg1"/>
                </a:solidFill>
              </a:rPr>
              <a:t> should be established.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Leader must act as the referee.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Define all issues and goals</a:t>
            </a:r>
            <a:r>
              <a:rPr lang="en-US" sz="2400" dirty="0" smtClean="0">
                <a:solidFill>
                  <a:schemeClr val="bg1"/>
                </a:solidFill>
              </a:rPr>
              <a:t> before the meeting.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Provide research by giving </a:t>
            </a:r>
            <a:r>
              <a:rPr lang="en-US" sz="2400" u="sng" dirty="0" smtClean="0">
                <a:solidFill>
                  <a:schemeClr val="bg1"/>
                </a:solidFill>
              </a:rPr>
              <a:t>relevant data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Prepare an </a:t>
            </a:r>
            <a:r>
              <a:rPr lang="en-US" sz="2400" u="sng" dirty="0" smtClean="0">
                <a:solidFill>
                  <a:schemeClr val="bg1"/>
                </a:solidFill>
              </a:rPr>
              <a:t>agenda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Keeps meeting on track.</a:t>
            </a:r>
            <a:br>
              <a:rPr lang="en-US" sz="2200" dirty="0" smtClean="0">
                <a:solidFill>
                  <a:schemeClr val="bg1"/>
                </a:solidFill>
              </a:rPr>
            </a:br>
            <a:endParaRPr lang="en-US" sz="2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Define </a:t>
            </a:r>
            <a:r>
              <a:rPr lang="en-US" sz="2400" u="sng" dirty="0" smtClean="0">
                <a:solidFill>
                  <a:schemeClr val="bg1"/>
                </a:solidFill>
              </a:rPr>
              <a:t>limits</a:t>
            </a:r>
            <a:r>
              <a:rPr lang="en-US" sz="2400" dirty="0" smtClean="0">
                <a:solidFill>
                  <a:schemeClr val="bg1"/>
                </a:solidFill>
              </a:rPr>
              <a:t>: Time, authority, policies.</a:t>
            </a:r>
          </a:p>
        </p:txBody>
      </p:sp>
      <p:pic>
        <p:nvPicPr>
          <p:cNvPr id="3076" name="Picture 4" descr="C:\Users\alarsen\AppData\Local\Microsoft\Windows\Temporary Internet Files\Content.IE5\2L9SKPR6\MP9004029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524000"/>
            <a:ext cx="4038600" cy="495300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Prepare the </a:t>
            </a:r>
            <a:r>
              <a:rPr lang="en-US" sz="2600" u="sng" dirty="0" smtClean="0">
                <a:solidFill>
                  <a:schemeClr val="bg1"/>
                </a:solidFill>
              </a:rPr>
              <a:t>physical facilities</a:t>
            </a:r>
            <a:r>
              <a:rPr lang="en-US" sz="2600" dirty="0" smtClean="0">
                <a:solidFill>
                  <a:schemeClr val="bg1"/>
                </a:solidFill>
              </a:rPr>
              <a:t> (meeting venue). Plan for the unexpected.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u="sng" dirty="0" smtClean="0">
                <a:solidFill>
                  <a:schemeClr val="bg1"/>
                </a:solidFill>
              </a:rPr>
              <a:t>Prepare</a:t>
            </a:r>
            <a:r>
              <a:rPr lang="en-US" sz="2600" dirty="0" smtClean="0">
                <a:solidFill>
                  <a:schemeClr val="bg1"/>
                </a:solidFill>
              </a:rPr>
              <a:t> the group members</a:t>
            </a:r>
          </a:p>
          <a:p>
            <a:pPr marL="916686" lvl="1" indent="-51435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Send out agenda if necessary.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Keep </a:t>
            </a:r>
            <a:r>
              <a:rPr lang="en-US" sz="2600" u="sng" dirty="0" smtClean="0">
                <a:solidFill>
                  <a:schemeClr val="bg1"/>
                </a:solidFill>
              </a:rPr>
              <a:t>control</a:t>
            </a:r>
            <a:r>
              <a:rPr lang="en-US" sz="2600" dirty="0" smtClean="0">
                <a:solidFill>
                  <a:schemeClr val="bg1"/>
                </a:solidFill>
              </a:rPr>
              <a:t> over the meeting.</a:t>
            </a:r>
          </a:p>
          <a:p>
            <a:pPr marL="916686" lvl="1" indent="-51435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Deal with arguers, private talkers.</a:t>
            </a:r>
          </a:p>
          <a:p>
            <a:pPr marL="916686" lvl="1" indent="-514350"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Try to involve all in attendance.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u="sng" dirty="0" smtClean="0">
                <a:solidFill>
                  <a:schemeClr val="bg1"/>
                </a:solidFill>
              </a:rPr>
              <a:t>Keep records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sz="2400" b="1" dirty="0" smtClean="0">
              <a:latin typeface="Comic Sans MS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914400"/>
          </a:xfrm>
          <a:solidFill>
            <a:srgbClr val="3E23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are some effective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    time management guidelines?</a:t>
            </a:r>
          </a:p>
        </p:txBody>
      </p:sp>
      <p:pic>
        <p:nvPicPr>
          <p:cNvPr id="2050" name="Picture 2" descr="C:\Users\alarsen\AppData\Local\Microsoft\Windows\Temporary Internet Files\Content.IE5\A333F84D\MC9004387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868362"/>
          </a:xfrm>
          <a:solidFill>
            <a:srgbClr val="3E2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Why is delegation an important tool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    for effective time management?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686800" cy="51816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Tx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Delegation: </a:t>
            </a:r>
            <a:r>
              <a:rPr lang="en-US" u="sng" dirty="0" smtClean="0">
                <a:solidFill>
                  <a:schemeClr val="bg1"/>
                </a:solidFill>
              </a:rPr>
              <a:t>Entrusting an activity</a:t>
            </a:r>
            <a:r>
              <a:rPr lang="en-US" dirty="0" smtClean="0">
                <a:solidFill>
                  <a:schemeClr val="bg1"/>
                </a:solidFill>
              </a:rPr>
              <a:t> to another person.</a:t>
            </a:r>
          </a:p>
          <a:p>
            <a:pPr lvl="1"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Downward transfer of power.</a:t>
            </a:r>
          </a:p>
          <a:p>
            <a:pPr lvl="1"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Failure to delegate common reason for leadership failure.</a:t>
            </a:r>
          </a:p>
          <a:p>
            <a:pPr lvl="1" eaLnBrk="1" hangingPunct="1">
              <a:lnSpc>
                <a:spcPct val="80000"/>
              </a:lnSpc>
              <a:buClrTx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Arial"/>
              <a:buChar char="•"/>
            </a:pPr>
            <a:r>
              <a:rPr lang="en-US" u="sng" dirty="0" smtClean="0">
                <a:solidFill>
                  <a:schemeClr val="bg1"/>
                </a:solidFill>
              </a:rPr>
              <a:t>Doing more delegation</a:t>
            </a:r>
            <a:r>
              <a:rPr lang="en-US" dirty="0" smtClean="0">
                <a:solidFill>
                  <a:schemeClr val="bg1"/>
                </a:solidFill>
              </a:rPr>
              <a:t> is needed if morale is down, leader is working late, confusion occurs, frequent questions, and deadlines are missed.</a:t>
            </a:r>
          </a:p>
          <a:p>
            <a:pPr>
              <a:lnSpc>
                <a:spcPct val="80000"/>
              </a:lnSpc>
              <a:buClrTx/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Main delegation benefits include </a:t>
            </a:r>
            <a:r>
              <a:rPr lang="en-US" u="sng" dirty="0" smtClean="0">
                <a:solidFill>
                  <a:schemeClr val="bg1"/>
                </a:solidFill>
              </a:rPr>
              <a:t>freeing up a leaders time</a:t>
            </a:r>
            <a:r>
              <a:rPr lang="en-US" dirty="0" smtClean="0">
                <a:solidFill>
                  <a:schemeClr val="bg1"/>
                </a:solidFill>
              </a:rPr>
              <a:t>, improving worker’s capability, motivation, work distribution, and leadership preparation.</a:t>
            </a:r>
          </a:p>
          <a:p>
            <a:pPr lvl="1" eaLnBrk="1" hangingPunct="1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Certain tasks should not be delegated.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838200"/>
          </a:xfrm>
          <a:solidFill>
            <a:srgbClr val="3E23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solidFill>
                  <a:schemeClr val="bg1"/>
                </a:solidFill>
              </a:rPr>
              <a:t>What is the five step process of delegation?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839200" cy="4419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The “</a:t>
            </a:r>
            <a:r>
              <a:rPr lang="en-US" sz="3200" b="1" u="sng" dirty="0" smtClean="0">
                <a:solidFill>
                  <a:schemeClr val="bg1"/>
                </a:solidFill>
              </a:rPr>
              <a:t>ICPME</a:t>
            </a:r>
            <a:r>
              <a:rPr lang="en-US" sz="3200" u="sng" dirty="0" smtClean="0">
                <a:solidFill>
                  <a:schemeClr val="bg1"/>
                </a:solidFill>
              </a:rPr>
              <a:t>” Model </a:t>
            </a:r>
            <a:r>
              <a:rPr lang="en-US" sz="3200" dirty="0" smtClean="0">
                <a:solidFill>
                  <a:schemeClr val="bg1"/>
                </a:solidFill>
              </a:rPr>
              <a:t>of delegation consists of: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Identifying the task to be delegated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Choosing a right person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Preparing the person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Monitoring the progress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Evaluating the results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2">
      <a:dk1>
        <a:sysClr val="windowText" lastClr="000000"/>
      </a:dk1>
      <a:lt1>
        <a:sysClr val="window" lastClr="FFFFFF"/>
      </a:lt1>
      <a:dk2>
        <a:srgbClr val="351F01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670</TotalTime>
  <Words>905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Comic Sans MS</vt:lpstr>
      <vt:lpstr>Garamond</vt:lpstr>
      <vt:lpstr>Georgia</vt:lpstr>
      <vt:lpstr>Wingdings 2</vt:lpstr>
      <vt:lpstr>Urban</vt:lpstr>
      <vt:lpstr>Lesson 6:  Time &amp; Meeting Management</vt:lpstr>
      <vt:lpstr>What is time management?</vt:lpstr>
      <vt:lpstr>What are the two governing principles  of time management?</vt:lpstr>
      <vt:lpstr> What are some effective     time management guidelines?</vt:lpstr>
      <vt:lpstr> What are some effective     time management guidelines?</vt:lpstr>
      <vt:lpstr>What are some effective      meeting management tools?</vt:lpstr>
      <vt:lpstr>What are some effective     time management guidelines?</vt:lpstr>
      <vt:lpstr>Why is delegation an important tool      for effective time management?</vt:lpstr>
      <vt:lpstr>What is the five step process of delegation?</vt:lpstr>
      <vt:lpstr>ICPME Model</vt:lpstr>
      <vt:lpstr>ICPME Model</vt:lpstr>
      <vt:lpstr>ICPME Model</vt:lpstr>
      <vt:lpstr>ICPME Model</vt:lpstr>
      <vt:lpstr>ICPME Model</vt:lpstr>
      <vt:lpstr>ICPME Model</vt:lpstr>
      <vt:lpstr>Delegation Wisdom Tidbit #1 </vt:lpstr>
      <vt:lpstr>Delegation Wisdom Tidbit #2</vt:lpstr>
    </vt:vector>
  </TitlesOfParts>
  <Company>uvsc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5:Time &amp; Meeting Management</dc:title>
  <dc:creator>uvsc</dc:creator>
  <cp:lastModifiedBy>Angela Larsen</cp:lastModifiedBy>
  <cp:revision>37</cp:revision>
  <dcterms:created xsi:type="dcterms:W3CDTF">2011-03-31T14:07:09Z</dcterms:created>
  <dcterms:modified xsi:type="dcterms:W3CDTF">2018-01-12T20:56:43Z</dcterms:modified>
</cp:coreProperties>
</file>