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media/image8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70" r:id="rId4"/>
    <p:sldId id="258" r:id="rId5"/>
    <p:sldId id="259" r:id="rId6"/>
    <p:sldId id="260" r:id="rId7"/>
    <p:sldId id="271" r:id="rId8"/>
    <p:sldId id="272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08" y="7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B2325A-DFF6-4AB5-8C87-438A09792E86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E8DFF9-05C8-4489-A037-9A5BA11F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7667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EFAB20-C7A6-41F5-8703-09A8D5021C9D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0F0AB9-559D-4277-878C-1B8A1448E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200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F0AB9-559D-4277-878C-1B8A1448E85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083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1/5/2018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kumimoji="0" lang="en-US">
              <a:solidFill>
                <a:schemeClr val="accent1">
                  <a:tint val="20000"/>
                </a:scheme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1/5/2018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1/5/2018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76600" y="152400"/>
            <a:ext cx="5715000" cy="1829761"/>
          </a:xfrm>
        </p:spPr>
        <p:txBody>
          <a:bodyPr/>
          <a:lstStyle/>
          <a:p>
            <a:r>
              <a:rPr lang="en-US" b="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Lesson 9: Making Decisions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72200" y="1905000"/>
            <a:ext cx="2819400" cy="3200400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000" dirty="0"/>
              <a:t>“It doesn’t matter which side of the fence you get off </a:t>
            </a:r>
            <a:endParaRPr lang="en-US" sz="2000" dirty="0" smtClean="0"/>
          </a:p>
          <a:p>
            <a:pPr algn="l"/>
            <a:r>
              <a:rPr lang="en-US" sz="2000" dirty="0" smtClean="0"/>
              <a:t>on </a:t>
            </a:r>
            <a:r>
              <a:rPr lang="en-US" sz="2000" dirty="0"/>
              <a:t>sometimes.  </a:t>
            </a:r>
            <a:endParaRPr lang="en-US" sz="2000" dirty="0" smtClean="0"/>
          </a:p>
          <a:p>
            <a:pPr algn="l"/>
            <a:r>
              <a:rPr lang="en-US" sz="2000" dirty="0" smtClean="0"/>
              <a:t>What </a:t>
            </a:r>
            <a:r>
              <a:rPr lang="en-US" sz="2000" dirty="0"/>
              <a:t>matters most is getting off.  You cannot make progress without making decisions</a:t>
            </a:r>
            <a:r>
              <a:rPr lang="en-US" sz="2000" dirty="0" smtClean="0"/>
              <a:t>.”</a:t>
            </a:r>
            <a:r>
              <a:rPr lang="en-US" sz="2000" b="1" dirty="0" smtClean="0"/>
              <a:t> Jim </a:t>
            </a:r>
            <a:r>
              <a:rPr lang="en-US" sz="2000" b="1" dirty="0" err="1"/>
              <a:t>Rohn</a:t>
            </a:r>
            <a:r>
              <a:rPr lang="en-US" sz="2000" b="1" dirty="0"/>
              <a:t>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76465"/>
            <a:ext cx="3124200" cy="469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324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447800"/>
            <a:ext cx="4038600" cy="4995672"/>
          </a:xfrm>
        </p:spPr>
        <p:txBody>
          <a:bodyPr>
            <a:normAutofit fontScale="77500" lnSpcReduction="20000"/>
          </a:bodyPr>
          <a:lstStyle/>
          <a:p>
            <a:r>
              <a:rPr lang="en-US" u="sng" dirty="0" smtClean="0"/>
              <a:t>Failing </a:t>
            </a:r>
            <a:r>
              <a:rPr lang="en-US" u="sng" dirty="0"/>
              <a:t>to consult others</a:t>
            </a:r>
            <a:r>
              <a:rPr lang="en-US" dirty="0"/>
              <a:t>.</a:t>
            </a:r>
          </a:p>
          <a:p>
            <a:pPr lvl="1"/>
            <a:r>
              <a:rPr lang="en-US" dirty="0" smtClean="0"/>
              <a:t>Problem </a:t>
            </a:r>
            <a:r>
              <a:rPr lang="en-US" dirty="0"/>
              <a:t>with new managers. (sometimes seen as a sign of weakness)</a:t>
            </a:r>
          </a:p>
          <a:p>
            <a:r>
              <a:rPr lang="en-US" u="sng" dirty="0" smtClean="0"/>
              <a:t>Regretting </a:t>
            </a:r>
            <a:r>
              <a:rPr lang="en-US" u="sng" dirty="0"/>
              <a:t>past decisions</a:t>
            </a:r>
            <a:r>
              <a:rPr lang="en-US" dirty="0"/>
              <a:t>: Skill of forgetting and not dwelling on bad decisions (STOP “What if we would have done it like . . .”)</a:t>
            </a:r>
          </a:p>
          <a:p>
            <a:r>
              <a:rPr lang="en-US" u="sng" dirty="0" smtClean="0"/>
              <a:t>Never </a:t>
            </a:r>
            <a:r>
              <a:rPr lang="en-US" u="sng" dirty="0"/>
              <a:t>admitting a mistake</a:t>
            </a:r>
            <a:r>
              <a:rPr lang="en-US" dirty="0"/>
              <a:t>.</a:t>
            </a:r>
          </a:p>
          <a:p>
            <a:pPr lvl="1"/>
            <a:r>
              <a:rPr lang="en-US" dirty="0" smtClean="0"/>
              <a:t>Must </a:t>
            </a:r>
            <a:r>
              <a:rPr lang="en-US" dirty="0"/>
              <a:t>admit mistakes and take action.</a:t>
            </a:r>
          </a:p>
          <a:p>
            <a:r>
              <a:rPr lang="en-US" u="sng" dirty="0" smtClean="0"/>
              <a:t>Following </a:t>
            </a:r>
            <a:r>
              <a:rPr lang="en-US" u="sng" dirty="0"/>
              <a:t>precedents and policies</a:t>
            </a:r>
            <a:r>
              <a:rPr lang="en-US" dirty="0"/>
              <a:t>.</a:t>
            </a:r>
          </a:p>
          <a:p>
            <a:pPr lvl="1"/>
            <a:r>
              <a:rPr lang="en-US" dirty="0" smtClean="0"/>
              <a:t>Why </a:t>
            </a:r>
            <a:r>
              <a:rPr lang="en-US" dirty="0"/>
              <a:t>reinvent something already good.</a:t>
            </a:r>
          </a:p>
          <a:p>
            <a:pPr lvl="1"/>
            <a:r>
              <a:rPr lang="en-US" dirty="0" smtClean="0"/>
              <a:t>Use </a:t>
            </a:r>
            <a:r>
              <a:rPr lang="en-US" dirty="0"/>
              <a:t>past to gain ideas and get better.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>
            <a:normAutofit fontScale="90000"/>
          </a:bodyPr>
          <a:lstStyle/>
          <a:p>
            <a:pPr algn="ctr"/>
            <a:r>
              <a:rPr lang="en-US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What </a:t>
            </a:r>
            <a:r>
              <a:rPr lang="en-US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are some traps of decision making</a:t>
            </a:r>
            <a:r>
              <a:rPr lang="en-US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? </a:t>
            </a:r>
            <a:r>
              <a:rPr lang="en-US" sz="27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Continued</a:t>
            </a:r>
            <a:endParaRPr lang="en-US" sz="27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523999"/>
            <a:ext cx="4191000" cy="3392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924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257800" y="1447800"/>
            <a:ext cx="3962400" cy="4767072"/>
          </a:xfrm>
        </p:spPr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en-US" dirty="0" smtClean="0"/>
              <a:t>Several</a:t>
            </a:r>
            <a:r>
              <a:rPr lang="en-US" u="sng" dirty="0" smtClean="0"/>
              <a:t> </a:t>
            </a:r>
            <a:r>
              <a:rPr lang="en-US" u="sng" dirty="0"/>
              <a:t>w</a:t>
            </a:r>
            <a:r>
              <a:rPr lang="en-US" u="sng" dirty="0" smtClean="0"/>
              <a:t>ell-known </a:t>
            </a:r>
            <a:r>
              <a:rPr lang="en-US" u="sng" dirty="0"/>
              <a:t>Decision-making techniques </a:t>
            </a:r>
            <a:r>
              <a:rPr lang="en-US" dirty="0"/>
              <a:t>are </a:t>
            </a:r>
            <a:r>
              <a:rPr lang="en-US" dirty="0" smtClean="0"/>
              <a:t>available:</a:t>
            </a:r>
            <a:endParaRPr lang="en-US" dirty="0"/>
          </a:p>
          <a:p>
            <a:pPr marL="624078" indent="-514350">
              <a:buFont typeface="+mj-lt"/>
              <a:buAutoNum type="arabicPeriod"/>
            </a:pPr>
            <a:r>
              <a:rPr lang="en-US" u="sng" dirty="0" smtClean="0"/>
              <a:t>Decision </a:t>
            </a:r>
            <a:r>
              <a:rPr lang="en-US" u="sng" dirty="0"/>
              <a:t>Tree</a:t>
            </a:r>
            <a:r>
              <a:rPr lang="en-US" dirty="0"/>
              <a:t>.</a:t>
            </a:r>
          </a:p>
          <a:p>
            <a:pPr marL="880110" lvl="1" indent="-514350"/>
            <a:r>
              <a:rPr lang="en-US" dirty="0" smtClean="0"/>
              <a:t>draw </a:t>
            </a:r>
            <a:r>
              <a:rPr lang="en-US" dirty="0"/>
              <a:t>on paper to vision possibilities and alternatives</a:t>
            </a:r>
          </a:p>
          <a:p>
            <a:pPr marL="624078" indent="-514350">
              <a:buFont typeface="+mj-lt"/>
              <a:buAutoNum type="arabicPeriod"/>
            </a:pPr>
            <a:r>
              <a:rPr lang="en-US" u="sng" dirty="0" smtClean="0"/>
              <a:t>Cost-benefit </a:t>
            </a:r>
            <a:r>
              <a:rPr lang="en-US" u="sng" dirty="0"/>
              <a:t>analysis.</a:t>
            </a:r>
          </a:p>
          <a:p>
            <a:pPr marL="880110" lvl="1" indent="-514350"/>
            <a:r>
              <a:rPr lang="en-US" dirty="0" smtClean="0"/>
              <a:t>pros </a:t>
            </a:r>
            <a:r>
              <a:rPr lang="en-US" dirty="0"/>
              <a:t>and cons of costs vs. value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>
            <a:normAutofit fontScale="90000"/>
          </a:bodyPr>
          <a:lstStyle/>
          <a:p>
            <a:pPr algn="ctr"/>
            <a:r>
              <a:rPr lang="en-US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What </a:t>
            </a:r>
            <a:r>
              <a:rPr lang="en-US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are some helpful decision making techniques?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4000"/>
            <a:ext cx="46736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978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4038600" cy="4614672"/>
          </a:xfrm>
        </p:spPr>
        <p:txBody>
          <a:bodyPr>
            <a:normAutofit fontScale="92500"/>
          </a:bodyPr>
          <a:lstStyle/>
          <a:p>
            <a:pPr marL="624078" indent="-514350">
              <a:buFont typeface="+mj-lt"/>
              <a:buAutoNum type="arabicPeriod" startAt="3"/>
            </a:pPr>
            <a:r>
              <a:rPr lang="en-US" u="sng" dirty="0" smtClean="0"/>
              <a:t>ABC </a:t>
            </a:r>
            <a:r>
              <a:rPr lang="en-US" u="sng" dirty="0"/>
              <a:t>analysis.</a:t>
            </a:r>
          </a:p>
          <a:p>
            <a:pPr marL="880110" lvl="1" indent="-514350"/>
            <a:r>
              <a:rPr lang="en-US" dirty="0" smtClean="0"/>
              <a:t>ranking </a:t>
            </a:r>
            <a:r>
              <a:rPr lang="en-US" dirty="0"/>
              <a:t>of importance of alternatives.</a:t>
            </a:r>
          </a:p>
          <a:p>
            <a:pPr marL="880110" lvl="1" indent="-514350"/>
            <a:r>
              <a:rPr lang="en-US" dirty="0" smtClean="0"/>
              <a:t>consider </a:t>
            </a:r>
            <a:r>
              <a:rPr lang="en-US" dirty="0"/>
              <a:t>only “</a:t>
            </a:r>
            <a:r>
              <a:rPr lang="en-US" dirty="0" smtClean="0"/>
              <a:t>A”s </a:t>
            </a:r>
            <a:endParaRPr lang="en-US" i="1" dirty="0" smtClean="0"/>
          </a:p>
          <a:p>
            <a:pPr marL="624078" indent="-514350">
              <a:buFont typeface="+mj-lt"/>
              <a:buAutoNum type="arabicPeriod" startAt="3"/>
            </a:pPr>
            <a:r>
              <a:rPr lang="en-US" u="sng" dirty="0" smtClean="0"/>
              <a:t>PERT chart </a:t>
            </a:r>
            <a:r>
              <a:rPr lang="en-US" dirty="0" smtClean="0"/>
              <a:t>(Program Evaluation and Review Technique).</a:t>
            </a:r>
          </a:p>
          <a:p>
            <a:pPr marL="880110" lvl="1" indent="-514350"/>
            <a:r>
              <a:rPr lang="en-US" dirty="0" smtClean="0"/>
              <a:t>used </a:t>
            </a:r>
            <a:r>
              <a:rPr lang="en-US" dirty="0"/>
              <a:t>when many tasks must be coordinated.</a:t>
            </a:r>
          </a:p>
          <a:p>
            <a:pPr marL="880110" lvl="1" indent="-514350"/>
            <a:r>
              <a:rPr lang="en-US" dirty="0" smtClean="0"/>
              <a:t>shows </a:t>
            </a:r>
            <a:r>
              <a:rPr lang="en-US" dirty="0"/>
              <a:t>order of tasks to complete project.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>
            <a:normAutofit fontScale="90000"/>
          </a:bodyPr>
          <a:lstStyle/>
          <a:p>
            <a:pPr algn="ctr"/>
            <a:r>
              <a:rPr lang="en-US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What </a:t>
            </a:r>
            <a:r>
              <a:rPr lang="en-US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are some helpful decision making techniques?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600200"/>
            <a:ext cx="4011142" cy="301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45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8" r="4695" b="2303"/>
          <a:stretch/>
        </p:blipFill>
        <p:spPr>
          <a:xfrm>
            <a:off x="1143000" y="1371600"/>
            <a:ext cx="6781800" cy="543976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/>
          <a:lstStyle/>
          <a:p>
            <a:pPr algn="ctr"/>
            <a:r>
              <a:rPr lang="en-US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Decision Tree</a:t>
            </a:r>
          </a:p>
        </p:txBody>
      </p:sp>
    </p:spTree>
    <p:extLst>
      <p:ext uri="{BB962C8B-B14F-4D97-AF65-F5344CB8AC3E}">
        <p14:creationId xmlns:p14="http://schemas.microsoft.com/office/powerpoint/2010/main" val="336924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/>
          <a:lstStyle/>
          <a:p>
            <a:pPr algn="ctr"/>
            <a:r>
              <a:rPr lang="en-US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Cost Benefit Analysis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9" t="11574" r="10558" b="32239"/>
          <a:stretch/>
        </p:blipFill>
        <p:spPr>
          <a:xfrm>
            <a:off x="1524000" y="1371600"/>
            <a:ext cx="6019800" cy="5391693"/>
          </a:xfrm>
        </p:spPr>
      </p:pic>
    </p:spTree>
    <p:extLst>
      <p:ext uri="{BB962C8B-B14F-4D97-AF65-F5344CB8AC3E}">
        <p14:creationId xmlns:p14="http://schemas.microsoft.com/office/powerpoint/2010/main" val="2043915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/>
          <a:lstStyle/>
          <a:p>
            <a:pPr algn="ctr"/>
            <a:r>
              <a:rPr lang="en-US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ABC Analysis of </a:t>
            </a:r>
            <a:r>
              <a:rPr lang="en-US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Daily Tasks</a:t>
            </a:r>
            <a:endParaRPr lang="en-US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9" t="4333" r="4924" b="4016"/>
          <a:stretch/>
        </p:blipFill>
        <p:spPr>
          <a:xfrm>
            <a:off x="457200" y="1447800"/>
            <a:ext cx="3648364" cy="5213399"/>
          </a:xfrm>
        </p:spPr>
      </p:pic>
      <p:pic>
        <p:nvPicPr>
          <p:cNvPr id="7" name="Picture 5" descr="65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440873"/>
            <a:ext cx="3408136" cy="3509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4680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1">
          <a:blip r:embed="rId2">
            <a:duotone>
              <a:schemeClr val="bg2">
                <a:shade val="60000"/>
                <a:satMod val="110000"/>
              </a:schemeClr>
              <a:schemeClr val="bg2">
                <a:tint val="95000"/>
              </a:schemeClr>
            </a:duotone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/>
          <a:lstStyle/>
          <a:p>
            <a:pPr algn="ctr"/>
            <a:r>
              <a:rPr lang="en-US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PERT Chart</a:t>
            </a:r>
          </a:p>
        </p:txBody>
      </p:sp>
      <p:pic>
        <p:nvPicPr>
          <p:cNvPr id="6" name="Content Placeholder 5" descr="pert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8229600" cy="493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7667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429000" y="1524000"/>
            <a:ext cx="5257800" cy="5148072"/>
          </a:xfrm>
        </p:spPr>
        <p:txBody>
          <a:bodyPr>
            <a:normAutofit fontScale="70000" lnSpcReduction="20000"/>
          </a:bodyPr>
          <a:lstStyle/>
          <a:p>
            <a:r>
              <a:rPr lang="en-US" sz="2900" u="sng" dirty="0" smtClean="0"/>
              <a:t>Additional </a:t>
            </a:r>
            <a:r>
              <a:rPr lang="en-US" sz="2900" u="sng" dirty="0"/>
              <a:t>perspectives are provided </a:t>
            </a:r>
            <a:r>
              <a:rPr lang="en-US" sz="2900" dirty="0"/>
              <a:t>by a group.</a:t>
            </a:r>
          </a:p>
          <a:p>
            <a:pPr lvl="1"/>
            <a:r>
              <a:rPr lang="en-US" sz="2600" dirty="0" smtClean="0"/>
              <a:t>Variety </a:t>
            </a:r>
            <a:r>
              <a:rPr lang="en-US" sz="2600" dirty="0"/>
              <a:t>of skills and strengths are found in groups.</a:t>
            </a:r>
          </a:p>
          <a:p>
            <a:r>
              <a:rPr lang="en-US" sz="2900" u="sng" dirty="0" smtClean="0"/>
              <a:t>Increased </a:t>
            </a:r>
            <a:r>
              <a:rPr lang="en-US" sz="2900" u="sng" dirty="0"/>
              <a:t>input and suggestions </a:t>
            </a:r>
            <a:r>
              <a:rPr lang="en-US" sz="2900" dirty="0"/>
              <a:t>from groups.</a:t>
            </a:r>
          </a:p>
          <a:p>
            <a:pPr lvl="1"/>
            <a:r>
              <a:rPr lang="en-US" sz="2600" dirty="0" smtClean="0"/>
              <a:t>However</a:t>
            </a:r>
            <a:r>
              <a:rPr lang="en-US" sz="2600" dirty="0"/>
              <a:t>, “group think”, and inefficiency can take place.</a:t>
            </a:r>
          </a:p>
          <a:p>
            <a:r>
              <a:rPr lang="en-US" sz="2900" dirty="0" smtClean="0"/>
              <a:t>Group </a:t>
            </a:r>
            <a:r>
              <a:rPr lang="en-US" sz="2900" dirty="0"/>
              <a:t>Think: Deeply involved in a cohesive group—failure to look outside the box. </a:t>
            </a:r>
          </a:p>
          <a:p>
            <a:r>
              <a:rPr lang="en-US" sz="2900" u="sng" dirty="0" smtClean="0"/>
              <a:t>Common </a:t>
            </a:r>
            <a:r>
              <a:rPr lang="en-US" sz="2900" u="sng" dirty="0"/>
              <a:t>situations that favor using a group</a:t>
            </a:r>
            <a:r>
              <a:rPr lang="en-US" sz="2900" dirty="0"/>
              <a:t>: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sz="2600" dirty="0" smtClean="0"/>
              <a:t>Creativity </a:t>
            </a:r>
            <a:r>
              <a:rPr lang="en-US" sz="2600" dirty="0"/>
              <a:t>needed to a complex problem.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sz="2600" dirty="0" smtClean="0"/>
              <a:t>Broad </a:t>
            </a:r>
            <a:r>
              <a:rPr lang="en-US" sz="2600" dirty="0"/>
              <a:t>range of knowledge is required.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sz="2600" dirty="0" smtClean="0"/>
              <a:t>Risk </a:t>
            </a:r>
            <a:r>
              <a:rPr lang="en-US" sz="2600" dirty="0"/>
              <a:t>is high if a poor decision is made.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sz="2600" dirty="0" smtClean="0"/>
              <a:t>If </a:t>
            </a:r>
            <a:r>
              <a:rPr lang="en-US" sz="2600" dirty="0"/>
              <a:t>decision impacts large amount of people.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>
            <a:normAutofit fontScale="90000"/>
          </a:bodyPr>
          <a:lstStyle/>
          <a:p>
            <a:pPr algn="ctr"/>
            <a:r>
              <a:rPr lang="en-US" b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When </a:t>
            </a:r>
            <a:r>
              <a:rPr lang="en-US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should decision making be made by a group?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4000"/>
            <a:ext cx="3043162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433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66800" y="609600"/>
            <a:ext cx="4267200" cy="5562600"/>
          </a:xfrm>
        </p:spPr>
        <p:txBody>
          <a:bodyPr>
            <a:normAutofit fontScale="92500"/>
          </a:bodyPr>
          <a:lstStyle/>
          <a:p>
            <a:r>
              <a:rPr lang="en-US" dirty="0"/>
              <a:t>“Nothing is more difficult, and therefore more precious, than to be able to decide.”</a:t>
            </a:r>
          </a:p>
          <a:p>
            <a:pPr lvl="1"/>
            <a:r>
              <a:rPr lang="en-US" dirty="0" smtClean="0"/>
              <a:t>Napoléon Bonaparte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r>
              <a:rPr lang="en-US" dirty="0"/>
              <a:t>Choose always the way that seems the best, however rough it may be.  Custom will soon render it easy and agreeable.</a:t>
            </a:r>
          </a:p>
          <a:p>
            <a:pPr lvl="1"/>
            <a:r>
              <a:rPr lang="en-US" dirty="0"/>
              <a:t>Pythagoras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596" y="285032"/>
            <a:ext cx="2682240" cy="31457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596" y="3407664"/>
            <a:ext cx="2682240" cy="3145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033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481328"/>
            <a:ext cx="4038600" cy="461467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Process </a:t>
            </a:r>
            <a:r>
              <a:rPr lang="en-US" dirty="0"/>
              <a:t>of </a:t>
            </a:r>
            <a:r>
              <a:rPr lang="en-US" u="sng" dirty="0"/>
              <a:t>developing  a commitment to a course of action</a:t>
            </a:r>
            <a:r>
              <a:rPr lang="en-US" dirty="0"/>
              <a:t>.</a:t>
            </a:r>
          </a:p>
          <a:p>
            <a:r>
              <a:rPr lang="en-US" dirty="0" smtClean="0"/>
              <a:t>Some </a:t>
            </a:r>
            <a:r>
              <a:rPr lang="en-US" dirty="0"/>
              <a:t>decisions are based on </a:t>
            </a:r>
            <a:r>
              <a:rPr lang="en-US" u="sng" dirty="0"/>
              <a:t>hunches &amp; intuition</a:t>
            </a:r>
            <a:r>
              <a:rPr lang="en-US" dirty="0"/>
              <a:t>.</a:t>
            </a:r>
          </a:p>
          <a:p>
            <a:pPr lvl="1"/>
            <a:r>
              <a:rPr lang="en-US" dirty="0" smtClean="0"/>
              <a:t>Hunches </a:t>
            </a:r>
            <a:r>
              <a:rPr lang="en-US" dirty="0"/>
              <a:t>are NOT guesses.</a:t>
            </a:r>
          </a:p>
          <a:p>
            <a:r>
              <a:rPr lang="en-US" u="sng" dirty="0" smtClean="0"/>
              <a:t>Experience</a:t>
            </a:r>
            <a:r>
              <a:rPr lang="en-US" dirty="0" smtClean="0"/>
              <a:t> </a:t>
            </a:r>
            <a:r>
              <a:rPr lang="en-US" dirty="0"/>
              <a:t>is the most popular method of decision making.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/>
          <a:lstStyle/>
          <a:p>
            <a:r>
              <a:rPr lang="en-US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What </a:t>
            </a:r>
            <a:r>
              <a:rPr lang="en-US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is decision making?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523999"/>
            <a:ext cx="4191000" cy="2780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539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67200" y="1447800"/>
            <a:ext cx="4800600" cy="5029200"/>
          </a:xfrm>
        </p:spPr>
        <p:txBody>
          <a:bodyPr>
            <a:normAutofit fontScale="70000" lnSpcReduction="20000"/>
          </a:bodyPr>
          <a:lstStyle/>
          <a:p>
            <a:r>
              <a:rPr lang="en-US" sz="3800" dirty="0" smtClean="0"/>
              <a:t>A </a:t>
            </a:r>
            <a:r>
              <a:rPr lang="en-US" sz="3800" u="sng" dirty="0"/>
              <a:t>systematic approach of problem solving </a:t>
            </a:r>
            <a:r>
              <a:rPr lang="en-US" sz="3800" dirty="0"/>
              <a:t>is the best way to make sound </a:t>
            </a:r>
            <a:r>
              <a:rPr lang="en-US" sz="3800" dirty="0" smtClean="0"/>
              <a:t>decisions:</a:t>
            </a:r>
            <a:endParaRPr lang="en-US" sz="3800" dirty="0"/>
          </a:p>
          <a:p>
            <a:pPr marL="624078" indent="-514350">
              <a:buFont typeface="+mj-lt"/>
              <a:buAutoNum type="arabicPeriod"/>
            </a:pPr>
            <a:r>
              <a:rPr lang="en-US" sz="3800" u="sng" dirty="0" smtClean="0"/>
              <a:t>Identify </a:t>
            </a:r>
            <a:r>
              <a:rPr lang="en-US" sz="3800" u="sng" dirty="0"/>
              <a:t>and define the specific problem</a:t>
            </a:r>
            <a:r>
              <a:rPr lang="en-US" sz="3800" dirty="0" smtClean="0"/>
              <a:t>.</a:t>
            </a:r>
          </a:p>
          <a:p>
            <a:pPr marL="880110" lvl="1" indent="-514350"/>
            <a:r>
              <a:rPr lang="en-US" sz="2900" dirty="0" smtClean="0"/>
              <a:t>collect </a:t>
            </a:r>
            <a:r>
              <a:rPr lang="en-US" sz="2900" dirty="0"/>
              <a:t>and analyze all </a:t>
            </a:r>
            <a:r>
              <a:rPr lang="en-US" sz="2900" dirty="0" smtClean="0"/>
              <a:t>information.  </a:t>
            </a:r>
            <a:r>
              <a:rPr lang="en-US" sz="2600" dirty="0" smtClean="0"/>
              <a:t>(This </a:t>
            </a:r>
            <a:r>
              <a:rPr lang="en-US" sz="2600" dirty="0"/>
              <a:t>is the </a:t>
            </a:r>
            <a:r>
              <a:rPr lang="en-US" sz="2600" u="sng" dirty="0"/>
              <a:t>hardest part of </a:t>
            </a:r>
            <a:r>
              <a:rPr lang="en-US" sz="2600" u="sng" dirty="0" smtClean="0"/>
              <a:t>decision-making</a:t>
            </a:r>
            <a:r>
              <a:rPr lang="en-US" sz="2600" dirty="0" smtClean="0"/>
              <a:t>.)</a:t>
            </a:r>
          </a:p>
          <a:p>
            <a:pPr lvl="1"/>
            <a:r>
              <a:rPr lang="en-US" sz="3200" dirty="0" smtClean="0"/>
              <a:t>time </a:t>
            </a:r>
            <a:r>
              <a:rPr lang="en-US" sz="3200" dirty="0"/>
              <a:t>consuming, but worth </a:t>
            </a:r>
            <a:r>
              <a:rPr lang="en-US" sz="3200" dirty="0" smtClean="0"/>
              <a:t>it</a:t>
            </a:r>
          </a:p>
          <a:p>
            <a:pPr marL="852678" indent="-742950">
              <a:buFont typeface="+mj-lt"/>
              <a:buAutoNum type="arabicPeriod" startAt="2"/>
            </a:pPr>
            <a:endParaRPr lang="en-US" sz="3800" dirty="0" smtClean="0"/>
          </a:p>
          <a:p>
            <a:pPr marL="852678" indent="-742950">
              <a:buFont typeface="+mj-lt"/>
              <a:buAutoNum type="arabicPeriod" startAt="2"/>
            </a:pPr>
            <a:r>
              <a:rPr lang="en-US" sz="3800" u="sng" dirty="0" smtClean="0"/>
              <a:t>Generate </a:t>
            </a:r>
            <a:r>
              <a:rPr lang="en-US" sz="3800" u="sng" dirty="0"/>
              <a:t>alternatives</a:t>
            </a:r>
            <a:r>
              <a:rPr lang="en-US" sz="3800" dirty="0" smtClean="0"/>
              <a:t>.</a:t>
            </a:r>
          </a:p>
          <a:p>
            <a:pPr lvl="1"/>
            <a:r>
              <a:rPr lang="en-US" sz="2900" dirty="0" smtClean="0"/>
              <a:t>4 </a:t>
            </a:r>
            <a:r>
              <a:rPr lang="en-US" sz="2900" dirty="0"/>
              <a:t>alternatives is a reasonable number</a:t>
            </a:r>
            <a:r>
              <a:rPr lang="en-US" sz="2900" dirty="0" smtClean="0"/>
              <a:t>.</a:t>
            </a:r>
          </a:p>
          <a:p>
            <a:pPr lvl="1"/>
            <a:r>
              <a:rPr lang="en-US" sz="2900" dirty="0" smtClean="0"/>
              <a:t>Alternatives </a:t>
            </a:r>
            <a:r>
              <a:rPr lang="en-US" sz="2900" dirty="0"/>
              <a:t>should be practical.</a:t>
            </a:r>
          </a:p>
          <a:p>
            <a:pPr marL="624078" indent="-514350">
              <a:buFont typeface="+mj-lt"/>
              <a:buAutoNum type="arabicPeriod" startAt="2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>
            <a:noAutofit/>
          </a:bodyPr>
          <a:lstStyle/>
          <a:p>
            <a:pPr algn="ctr"/>
            <a:r>
              <a:rPr lang="en-US" sz="36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What </a:t>
            </a:r>
            <a:r>
              <a:rPr lang="en-US" sz="36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are the steps of decision making?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4000"/>
            <a:ext cx="3962400" cy="2964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677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481329"/>
            <a:ext cx="4114800" cy="4462271"/>
          </a:xfrm>
        </p:spPr>
        <p:txBody>
          <a:bodyPr>
            <a:normAutofit fontScale="85000" lnSpcReduction="20000"/>
          </a:bodyPr>
          <a:lstStyle/>
          <a:p>
            <a:pPr marL="624078" indent="-514350">
              <a:buFont typeface="+mj-lt"/>
              <a:buAutoNum type="arabicPeriod" startAt="3"/>
            </a:pPr>
            <a:r>
              <a:rPr lang="en-US" u="sng" dirty="0" smtClean="0"/>
              <a:t>Evaluate </a:t>
            </a:r>
            <a:r>
              <a:rPr lang="en-US" u="sng" dirty="0"/>
              <a:t>alternatives</a:t>
            </a:r>
            <a:r>
              <a:rPr lang="en-US" dirty="0"/>
              <a:t>.</a:t>
            </a:r>
          </a:p>
          <a:p>
            <a:pPr marL="880110" lvl="1" indent="-514350"/>
            <a:r>
              <a:rPr lang="en-US" dirty="0" smtClean="0"/>
              <a:t>Leader </a:t>
            </a:r>
            <a:r>
              <a:rPr lang="en-US" dirty="0"/>
              <a:t>must mentally test each alternative</a:t>
            </a:r>
            <a:r>
              <a:rPr lang="en-US" dirty="0" smtClean="0"/>
              <a:t>.</a:t>
            </a:r>
          </a:p>
          <a:p>
            <a:pPr marL="880110" lvl="1" indent="-514350"/>
            <a:r>
              <a:rPr lang="en-US" dirty="0"/>
              <a:t>E</a:t>
            </a:r>
            <a:r>
              <a:rPr lang="en-US" dirty="0" smtClean="0"/>
              <a:t>valuate </a:t>
            </a:r>
            <a:r>
              <a:rPr lang="en-US" dirty="0"/>
              <a:t>costs, time involved, outcome.</a:t>
            </a:r>
          </a:p>
          <a:p>
            <a:pPr marL="624078" indent="-514350">
              <a:buFont typeface="+mj-lt"/>
              <a:buAutoNum type="arabicPeriod" startAt="3"/>
            </a:pPr>
            <a:r>
              <a:rPr lang="en-US" u="sng" dirty="0" smtClean="0"/>
              <a:t>Selecting </a:t>
            </a:r>
            <a:r>
              <a:rPr lang="en-US" u="sng" dirty="0"/>
              <a:t>a solution</a:t>
            </a:r>
            <a:r>
              <a:rPr lang="en-US" dirty="0"/>
              <a:t>.</a:t>
            </a:r>
          </a:p>
          <a:p>
            <a:pPr marL="880110" lvl="1" indent="-514350"/>
            <a:r>
              <a:rPr lang="en-US" dirty="0" smtClean="0"/>
              <a:t>Decision </a:t>
            </a:r>
            <a:r>
              <a:rPr lang="en-US" dirty="0"/>
              <a:t>phase.</a:t>
            </a:r>
          </a:p>
          <a:p>
            <a:pPr marL="880110" lvl="1" indent="-514350"/>
            <a:r>
              <a:rPr lang="en-US" dirty="0" smtClean="0"/>
              <a:t>Help </a:t>
            </a:r>
            <a:r>
              <a:rPr lang="en-US" dirty="0"/>
              <a:t>employees to understand “why.”</a:t>
            </a:r>
          </a:p>
          <a:p>
            <a:pPr marL="624078" indent="-514350">
              <a:buFont typeface="+mj-lt"/>
              <a:buAutoNum type="arabicPeriod" startAt="3"/>
            </a:pPr>
            <a:r>
              <a:rPr lang="en-US" u="sng" dirty="0" smtClean="0"/>
              <a:t>Implementing </a:t>
            </a:r>
            <a:r>
              <a:rPr lang="en-US" u="sng" dirty="0"/>
              <a:t>the </a:t>
            </a:r>
            <a:r>
              <a:rPr lang="en-US" u="sng" dirty="0" smtClean="0"/>
              <a:t>solution</a:t>
            </a:r>
            <a:r>
              <a:rPr lang="en-US" dirty="0" smtClean="0"/>
              <a:t>.</a:t>
            </a:r>
          </a:p>
          <a:p>
            <a:pPr marL="624078" indent="-514350">
              <a:buFont typeface="+mj-lt"/>
              <a:buAutoNum type="arabicPeriod" startAt="3"/>
            </a:pPr>
            <a:r>
              <a:rPr lang="en-US" u="sng" dirty="0" smtClean="0"/>
              <a:t>Follow up &amp; evaluate the results</a:t>
            </a:r>
            <a:r>
              <a:rPr lang="en-US" dirty="0" smtClean="0"/>
              <a:t>.</a:t>
            </a:r>
          </a:p>
          <a:p>
            <a:pPr marL="880110" lvl="1" indent="-514350"/>
            <a:r>
              <a:rPr lang="en-US" dirty="0" smtClean="0"/>
              <a:t>“Did the decision achieve desired results?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>
            <a:normAutofit/>
          </a:bodyPr>
          <a:lstStyle/>
          <a:p>
            <a:r>
              <a:rPr lang="en-US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Decision making steps </a:t>
            </a:r>
            <a:r>
              <a:rPr lang="en-US" sz="28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continued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524000"/>
            <a:ext cx="4191000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455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447800"/>
            <a:ext cx="4495800" cy="5197457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>
            <a:normAutofit fontScale="90000"/>
          </a:bodyPr>
          <a:lstStyle/>
          <a:p>
            <a:pPr algn="ctr"/>
            <a:r>
              <a:rPr lang="en-US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Everyone makes a bad decision once in a while!</a:t>
            </a:r>
          </a:p>
        </p:txBody>
      </p:sp>
    </p:spTree>
    <p:extLst>
      <p:ext uri="{BB962C8B-B14F-4D97-AF65-F5344CB8AC3E}">
        <p14:creationId xmlns:p14="http://schemas.microsoft.com/office/powerpoint/2010/main" val="301711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mban315l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52600" y="228600"/>
            <a:ext cx="5943600" cy="5943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09681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getgas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8200" y="304800"/>
            <a:ext cx="7696200" cy="5684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38659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0" y="1481328"/>
            <a:ext cx="4114800" cy="507187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Become </a:t>
            </a:r>
            <a:r>
              <a:rPr lang="en-US" dirty="0"/>
              <a:t>aware of the major traps. </a:t>
            </a:r>
          </a:p>
          <a:p>
            <a:pPr lvl="1"/>
            <a:r>
              <a:rPr lang="en-US" dirty="0" smtClean="0"/>
              <a:t>6 </a:t>
            </a:r>
            <a:r>
              <a:rPr lang="en-US" dirty="0"/>
              <a:t>most frequently encountered traps.</a:t>
            </a:r>
          </a:p>
          <a:p>
            <a:r>
              <a:rPr lang="en-US" u="sng" dirty="0" smtClean="0"/>
              <a:t>All </a:t>
            </a:r>
            <a:r>
              <a:rPr lang="en-US" u="sng" dirty="0"/>
              <a:t>“life and death</a:t>
            </a:r>
            <a:r>
              <a:rPr lang="en-US" dirty="0"/>
              <a:t>” situations</a:t>
            </a:r>
          </a:p>
          <a:p>
            <a:pPr lvl="1"/>
            <a:r>
              <a:rPr lang="en-US" dirty="0" smtClean="0"/>
              <a:t>making </a:t>
            </a:r>
            <a:r>
              <a:rPr lang="en-US" dirty="0"/>
              <a:t>too much out of trivial decisions.</a:t>
            </a:r>
          </a:p>
          <a:p>
            <a:pPr lvl="1"/>
            <a:r>
              <a:rPr lang="en-US" dirty="0" smtClean="0"/>
              <a:t>allocate </a:t>
            </a:r>
            <a:r>
              <a:rPr lang="en-US" dirty="0"/>
              <a:t>proper time depending on problem</a:t>
            </a:r>
          </a:p>
          <a:p>
            <a:r>
              <a:rPr lang="en-US" u="sng" dirty="0" smtClean="0"/>
              <a:t>Crisis </a:t>
            </a:r>
            <a:r>
              <a:rPr lang="en-US" u="sng" dirty="0"/>
              <a:t>situations</a:t>
            </a:r>
            <a:r>
              <a:rPr lang="en-US" dirty="0"/>
              <a:t>. When time </a:t>
            </a:r>
            <a:r>
              <a:rPr lang="en-US" dirty="0" smtClean="0"/>
              <a:t>constraints </a:t>
            </a:r>
            <a:r>
              <a:rPr lang="en-US" dirty="0"/>
              <a:t>are extreme                             </a:t>
            </a:r>
          </a:p>
          <a:p>
            <a:pPr lvl="1"/>
            <a:r>
              <a:rPr lang="en-US" dirty="0" smtClean="0"/>
              <a:t>turning </a:t>
            </a:r>
            <a:r>
              <a:rPr lang="en-US" dirty="0"/>
              <a:t>a normal situation into </a:t>
            </a:r>
            <a:r>
              <a:rPr lang="en-US" dirty="0" smtClean="0"/>
              <a:t>a </a:t>
            </a:r>
            <a:r>
              <a:rPr lang="en-US" dirty="0"/>
              <a:t>crisis (over react).</a:t>
            </a:r>
          </a:p>
          <a:p>
            <a:pPr lvl="1"/>
            <a:r>
              <a:rPr lang="en-US" dirty="0" smtClean="0"/>
              <a:t>stay </a:t>
            </a:r>
            <a:r>
              <a:rPr lang="en-US" dirty="0"/>
              <a:t>calm in front of your team.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>
            <a:normAutofit fontScale="90000"/>
          </a:bodyPr>
          <a:lstStyle/>
          <a:p>
            <a:pPr algn="ctr"/>
            <a:r>
              <a:rPr lang="en-US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What </a:t>
            </a:r>
            <a:r>
              <a:rPr lang="en-US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are some traps of decision </a:t>
            </a:r>
            <a:r>
              <a:rPr lang="en-US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making?</a:t>
            </a:r>
            <a:endParaRPr lang="en-US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4000"/>
            <a:ext cx="3788229" cy="3535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575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ustom 25">
      <a:dk1>
        <a:srgbClr val="637307"/>
      </a:dk1>
      <a:lt1>
        <a:srgbClr val="EDEAC4"/>
      </a:lt1>
      <a:dk2>
        <a:srgbClr val="675E47"/>
      </a:dk2>
      <a:lt2>
        <a:srgbClr val="DFDCB7"/>
      </a:lt2>
      <a:accent1>
        <a:srgbClr val="637307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407</TotalTime>
  <Words>607</Words>
  <Application>Microsoft Office PowerPoint</Application>
  <PresentationFormat>On-screen Show (4:3)</PresentationFormat>
  <Paragraphs>82</Paragraphs>
  <Slides>17</Slides>
  <Notes>1</Notes>
  <HiddenSlides>4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Calibri</vt:lpstr>
      <vt:lpstr>Century Gothic</vt:lpstr>
      <vt:lpstr>Verdana</vt:lpstr>
      <vt:lpstr>Wingdings 2</vt:lpstr>
      <vt:lpstr>Wingdings 3</vt:lpstr>
      <vt:lpstr>Concourse</vt:lpstr>
      <vt:lpstr>Lesson 9: Making Decisions</vt:lpstr>
      <vt:lpstr>PowerPoint Presentation</vt:lpstr>
      <vt:lpstr>What is decision making?</vt:lpstr>
      <vt:lpstr>What are the steps of decision making?</vt:lpstr>
      <vt:lpstr>Decision making steps continued</vt:lpstr>
      <vt:lpstr>Everyone makes a bad decision once in a while!</vt:lpstr>
      <vt:lpstr>PowerPoint Presentation</vt:lpstr>
      <vt:lpstr>PowerPoint Presentation</vt:lpstr>
      <vt:lpstr>What are some traps of decision making?</vt:lpstr>
      <vt:lpstr>What are some traps of decision making? Continued</vt:lpstr>
      <vt:lpstr>What are some helpful decision making techniques?</vt:lpstr>
      <vt:lpstr>What are some helpful decision making techniques?</vt:lpstr>
      <vt:lpstr>Decision Tree</vt:lpstr>
      <vt:lpstr>Cost Benefit Analysis</vt:lpstr>
      <vt:lpstr>ABC Analysis of Daily Tasks</vt:lpstr>
      <vt:lpstr>PERT Chart</vt:lpstr>
      <vt:lpstr>When should decision making be made by a group?</vt:lpstr>
    </vt:vector>
  </TitlesOfParts>
  <Company>Utah Valley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9: Making Decisions</dc:title>
  <dc:creator>Windows User</dc:creator>
  <cp:lastModifiedBy>Angela Larsen</cp:lastModifiedBy>
  <cp:revision>25</cp:revision>
  <cp:lastPrinted>2013-12-12T15:02:34Z</cp:lastPrinted>
  <dcterms:created xsi:type="dcterms:W3CDTF">2012-01-05T20:41:31Z</dcterms:created>
  <dcterms:modified xsi:type="dcterms:W3CDTF">2018-01-05T17:29:13Z</dcterms:modified>
</cp:coreProperties>
</file>